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64" d="100"/>
          <a:sy n="64" d="100"/>
        </p:scale>
        <p:origin x="-81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13613-DE3B-4DC9-B86A-FF2074DE56B2}" type="datetimeFigureOut">
              <a:rPr lang="en-IN" smtClean="0"/>
              <a:pPr/>
              <a:t>27-10-2020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93FF4-C626-4C85-A5C3-415F551F29CD}" type="slidenum">
              <a:rPr lang="en-IN" smtClean="0"/>
              <a:pPr/>
              <a:t>‹#›</a:t>
            </a:fld>
            <a:endParaRPr lang="en-IN"/>
          </a:p>
        </p:txBody>
      </p:sp>
    </p:spTree>
    <p:extLst>
      <p:ext uri="{BB962C8B-B14F-4D97-AF65-F5344CB8AC3E}">
        <p14:creationId xmlns:p14="http://schemas.microsoft.com/office/powerpoint/2010/main" xmlns="" val="328444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solidFill>
                  <a:srgbClr val="FF5B4A"/>
                </a:solidFill>
                <a:effectLst/>
              </a:rPr>
              <a:t>incompatible types: errors </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pPr/>
              <a:t>3</a:t>
            </a:fld>
            <a:endParaRPr lang="en-IN"/>
          </a:p>
        </p:txBody>
      </p:sp>
    </p:spTree>
    <p:extLst>
      <p:ext uri="{BB962C8B-B14F-4D97-AF65-F5344CB8AC3E}">
        <p14:creationId xmlns:p14="http://schemas.microsoft.com/office/powerpoint/2010/main" xmlns="" val="82513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Literals can be used to represent value of an integer. Floating point number, or string type.  Ex 10, 12.345 and “hello world”</a:t>
            </a:r>
          </a:p>
        </p:txBody>
      </p:sp>
      <p:sp>
        <p:nvSpPr>
          <p:cNvPr id="4" name="Slide Number Placeholder 3"/>
          <p:cNvSpPr>
            <a:spLocks noGrp="1"/>
          </p:cNvSpPr>
          <p:nvPr>
            <p:ph type="sldNum" sz="quarter" idx="5"/>
          </p:nvPr>
        </p:nvSpPr>
        <p:spPr/>
        <p:txBody>
          <a:bodyPr/>
          <a:lstStyle/>
          <a:p>
            <a:fld id="{54993FF4-C626-4C85-A5C3-415F551F29CD}" type="slidenum">
              <a:rPr lang="en-IN" smtClean="0"/>
              <a:pPr/>
              <a:t>5</a:t>
            </a:fld>
            <a:endParaRPr lang="en-IN"/>
          </a:p>
        </p:txBody>
      </p:sp>
    </p:spTree>
    <p:extLst>
      <p:ext uri="{BB962C8B-B14F-4D97-AF65-F5344CB8AC3E}">
        <p14:creationId xmlns:p14="http://schemas.microsoft.com/office/powerpoint/2010/main" xmlns="" val="362598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Cannot assign a value to a final variable</a:t>
            </a:r>
          </a:p>
        </p:txBody>
      </p:sp>
      <p:sp>
        <p:nvSpPr>
          <p:cNvPr id="4" name="Slide Number Placeholder 3"/>
          <p:cNvSpPr>
            <a:spLocks noGrp="1"/>
          </p:cNvSpPr>
          <p:nvPr>
            <p:ph type="sldNum" sz="quarter" idx="5"/>
          </p:nvPr>
        </p:nvSpPr>
        <p:spPr/>
        <p:txBody>
          <a:bodyPr/>
          <a:lstStyle/>
          <a:p>
            <a:fld id="{54993FF4-C626-4C85-A5C3-415F551F29CD}" type="slidenum">
              <a:rPr lang="en-IN" smtClean="0"/>
              <a:pPr/>
              <a:t>7</a:t>
            </a:fld>
            <a:endParaRPr lang="en-IN"/>
          </a:p>
        </p:txBody>
      </p:sp>
    </p:spTree>
    <p:extLst>
      <p:ext uri="{BB962C8B-B14F-4D97-AF65-F5344CB8AC3E}">
        <p14:creationId xmlns:p14="http://schemas.microsoft.com/office/powerpoint/2010/main" xmlns="" val="61068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Usually in java all of the variables are declared at the start of the main( ) method. </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pPr/>
              <a:t>9</a:t>
            </a:fld>
            <a:endParaRPr lang="en-IN"/>
          </a:p>
        </p:txBody>
      </p:sp>
    </p:spTree>
    <p:extLst>
      <p:ext uri="{BB962C8B-B14F-4D97-AF65-F5344CB8AC3E}">
        <p14:creationId xmlns:p14="http://schemas.microsoft.com/office/powerpoint/2010/main" xmlns="" val="2843818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Operators are used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programs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manipulate  data and variables. They usually form a part of mathematical or logical expressions</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pPr/>
              <a:t>11</a:t>
            </a:fld>
            <a:endParaRPr lang="en-IN"/>
          </a:p>
        </p:txBody>
      </p:sp>
    </p:spTree>
    <p:extLst>
      <p:ext uri="{BB962C8B-B14F-4D97-AF65-F5344CB8AC3E}">
        <p14:creationId xmlns:p14="http://schemas.microsoft.com/office/powerpoint/2010/main" xmlns="" val="295827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we may compare the age of two persons, or the price of two items, and so on. These comparisons can be done with the help of </a:t>
            </a:r>
            <a:r>
              <a:rPr lang="en-US" sz="1800" i="1" dirty="0">
                <a:effectLst/>
                <a:latin typeface="Times New Roman" panose="02020603050405020304" pitchFamily="18" charset="0"/>
                <a:ea typeface="Times New Roman" panose="02020603050405020304" pitchFamily="18" charset="0"/>
              </a:rPr>
              <a:t>relational operators.</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pPr/>
              <a:t>15</a:t>
            </a:fld>
            <a:endParaRPr lang="en-IN"/>
          </a:p>
        </p:txBody>
      </p:sp>
    </p:spTree>
    <p:extLst>
      <p:ext uri="{BB962C8B-B14F-4D97-AF65-F5344CB8AC3E}">
        <p14:creationId xmlns:p14="http://schemas.microsoft.com/office/powerpoint/2010/main" xmlns="" val="202904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2711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673511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3773130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280563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566643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106879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61457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9392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66989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pPr/>
              <a:t>10/27/2020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1843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pPr/>
              <a:t>10/27/2020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44062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pPr/>
              <a:t>10/27/2020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778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pPr/>
              <a:t>10/27/2020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1673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pPr/>
              <a:t>10/27/2020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5615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pPr/>
              <a:t>10/27/2020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3194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pPr/>
              <a:t>10/27/2020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5440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pPr/>
              <a:t>10/27/2020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53793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2356FE-94ED-41CA-A117-2373D85691BF}"/>
              </a:ext>
            </a:extLst>
          </p:cNvPr>
          <p:cNvSpPr>
            <a:spLocks noGrp="1"/>
          </p:cNvSpPr>
          <p:nvPr>
            <p:ph type="ctrTitle"/>
          </p:nvPr>
        </p:nvSpPr>
        <p:spPr>
          <a:xfrm>
            <a:off x="2350855" y="4161163"/>
            <a:ext cx="6273289" cy="2107832"/>
          </a:xfrm>
        </p:spPr>
        <p:txBody>
          <a:bodyPr>
            <a:normAutofit/>
          </a:bodyPr>
          <a:lstStyle/>
          <a:p>
            <a:endParaRPr lang="en-IN" dirty="0"/>
          </a:p>
        </p:txBody>
      </p:sp>
      <p:sp>
        <p:nvSpPr>
          <p:cNvPr id="3" name="Subtitle 2">
            <a:extLst>
              <a:ext uri="{FF2B5EF4-FFF2-40B4-BE49-F238E27FC236}">
                <a16:creationId xmlns:a16="http://schemas.microsoft.com/office/drawing/2014/main" xmlns="" id="{8464652B-1A15-4417-84F4-D658F4EE87F8}"/>
              </a:ext>
            </a:extLst>
          </p:cNvPr>
          <p:cNvSpPr>
            <a:spLocks noGrp="1"/>
          </p:cNvSpPr>
          <p:nvPr>
            <p:ph type="subTitle" idx="1"/>
          </p:nvPr>
        </p:nvSpPr>
        <p:spPr>
          <a:xfrm>
            <a:off x="2350855" y="2268787"/>
            <a:ext cx="5400950" cy="1462954"/>
          </a:xfrm>
        </p:spPr>
        <p:txBody>
          <a:bodyPr>
            <a:noAutofit/>
          </a:bodyPr>
          <a:lstStyle/>
          <a:p>
            <a:pPr algn="ctr"/>
            <a:r>
              <a:rPr lang="en-US" sz="4000" b="1" dirty="0">
                <a:effectLst/>
                <a:latin typeface="Times New Roman" panose="02020603050405020304" pitchFamily="18" charset="0"/>
                <a:ea typeface="Calibri" panose="020F0502020204030204" pitchFamily="34" charset="0"/>
              </a:rPr>
              <a:t>BCA 504 :</a:t>
            </a:r>
          </a:p>
          <a:p>
            <a:pPr algn="ctr"/>
            <a:r>
              <a:rPr lang="en-US" sz="4000" b="1" dirty="0">
                <a:effectLst/>
                <a:latin typeface="Times New Roman" panose="02020603050405020304" pitchFamily="18" charset="0"/>
                <a:ea typeface="Calibri" panose="020F0502020204030204" pitchFamily="34" charset="0"/>
              </a:rPr>
              <a:t> Java Programming</a:t>
            </a:r>
            <a:endParaRPr lang="en-IN" sz="4000" dirty="0"/>
          </a:p>
        </p:txBody>
      </p:sp>
    </p:spTree>
    <p:extLst>
      <p:ext uri="{BB962C8B-B14F-4D97-AF65-F5344CB8AC3E}">
        <p14:creationId xmlns:p14="http://schemas.microsoft.com/office/powerpoint/2010/main" xmlns="" val="71710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557F1A-6C76-4A96-9332-1BDD5173EF15}"/>
              </a:ext>
            </a:extLst>
          </p:cNvPr>
          <p:cNvSpPr>
            <a:spLocks noGrp="1"/>
          </p:cNvSpPr>
          <p:nvPr>
            <p:ph idx="1"/>
          </p:nvPr>
        </p:nvSpPr>
        <p:spPr>
          <a:xfrm>
            <a:off x="832021" y="790831"/>
            <a:ext cx="9012195" cy="5848865"/>
          </a:xfrm>
        </p:spPr>
        <p:txBody>
          <a:bodyPr/>
          <a:lstStyle/>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class </a:t>
            </a:r>
            <a:r>
              <a:rPr lang="en-US" sz="1800" dirty="0" err="1">
                <a:effectLst/>
                <a:latin typeface="Times New Roman" panose="02020603050405020304" pitchFamily="18" charset="0"/>
                <a:ea typeface="Times New Roman" panose="02020603050405020304" pitchFamily="18" charset="0"/>
              </a:rPr>
              <a:t>ScopeDemo</a:t>
            </a:r>
            <a:r>
              <a:rPr lang="en-US" sz="1800" dirty="0">
                <a:effectLst/>
                <a:latin typeface="Times New Roman" panose="02020603050405020304" pitchFamily="18" charset="0"/>
                <a:ea typeface="Times New Roman" panose="02020603050405020304" pitchFamily="18" charset="0"/>
              </a:rPr>
              <a:t> {</a:t>
            </a:r>
            <a:endParaRPr lang="en-IN" sz="1800" dirty="0">
              <a:latin typeface="Times New Roman" panose="02020603050405020304" pitchFamily="18" charset="0"/>
              <a:ea typeface="Times New Roman" panose="02020603050405020304" pitchFamily="18" charset="0"/>
            </a:endParaRPr>
          </a:p>
          <a:p>
            <a:pPr marL="0" marR="4343400" indent="0">
              <a:lnSpc>
                <a:spcPct val="98000"/>
              </a:lnSpc>
              <a:spcBef>
                <a:spcPts val="10"/>
              </a:spcBef>
              <a:spcAft>
                <a:spcPts val="0"/>
              </a:spcAft>
              <a:buNone/>
            </a:pPr>
            <a:r>
              <a:rPr lang="en-IN"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public static void main(String   </a:t>
            </a:r>
            <a:r>
              <a:rPr lang="en-US" sz="1800" dirty="0" err="1">
                <a:effectLst/>
                <a:latin typeface="Times New Roman" panose="02020603050405020304" pitchFamily="18" charset="0"/>
                <a:ea typeface="Times New Roman" panose="02020603050405020304" pitchFamily="18" charset="0"/>
              </a:rPr>
              <a:t>args</a:t>
            </a:r>
            <a:r>
              <a:rPr lang="en-US" sz="1800" dirty="0">
                <a:effectLst/>
                <a:latin typeface="Times New Roman" panose="02020603050405020304" pitchFamily="18" charset="0"/>
                <a:ea typeface="Times New Roman" panose="02020603050405020304" pitchFamily="18" charset="0"/>
              </a:rPr>
              <a:t>[])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int x; // Known to all code within main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x=10;</a:t>
            </a:r>
            <a:endParaRPr lang="en-IN" sz="1800" dirty="0">
              <a:effectLst/>
              <a:latin typeface="Times New Roman" panose="02020603050405020304" pitchFamily="18" charset="0"/>
              <a:ea typeface="Times New Roman" panose="02020603050405020304" pitchFamily="18" charset="0"/>
            </a:endParaRPr>
          </a:p>
          <a:p>
            <a:pPr marL="68072" indent="0">
              <a:lnSpc>
                <a:spcPts val="1370"/>
              </a:lnSpc>
              <a:buNone/>
            </a:pPr>
            <a:r>
              <a:rPr lang="en-US" sz="1800" dirty="0">
                <a:effectLst/>
                <a:latin typeface="Times New Roman" panose="02020603050405020304" pitchFamily="18" charset="0"/>
                <a:ea typeface="Times New Roman" panose="02020603050405020304" pitchFamily="18" charset="0"/>
              </a:rPr>
              <a:t>	if (x = = 10) {      //start new scope</a:t>
            </a:r>
            <a:endParaRPr lang="en-IN" sz="1800" dirty="0">
              <a:effectLst/>
              <a:latin typeface="Times New Roman" panose="02020603050405020304" pitchFamily="18" charset="0"/>
              <a:ea typeface="Times New Roman" panose="02020603050405020304" pitchFamily="18" charset="0"/>
            </a:endParaRPr>
          </a:p>
          <a:p>
            <a:pPr marL="220472" indent="0">
              <a:lnSpc>
                <a:spcPts val="1375"/>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int y = 20;       // known only to this block</a:t>
            </a:r>
            <a:endParaRPr lang="en-IN" sz="1800" dirty="0">
              <a:effectLst/>
              <a:latin typeface="Times New Roman" panose="02020603050405020304" pitchFamily="18" charset="0"/>
              <a:ea typeface="Times New Roman" panose="02020603050405020304" pitchFamily="18" charset="0"/>
            </a:endParaRPr>
          </a:p>
          <a:p>
            <a:pPr marL="559562" lvl="1" indent="0">
              <a:lnSpc>
                <a:spcPts val="1375"/>
              </a:lnSpc>
              <a:buNone/>
            </a:pPr>
            <a:r>
              <a:rPr lang="en-US" sz="1600" dirty="0">
                <a:effectLst/>
                <a:latin typeface="Times New Roman" panose="02020603050405020304" pitchFamily="18" charset="0"/>
                <a:ea typeface="Times New Roman" panose="02020603050405020304" pitchFamily="18" charset="0"/>
              </a:rPr>
              <a:t>	    // x and y both known here.</a:t>
            </a:r>
          </a:p>
          <a:p>
            <a:pPr marL="108712" marR="3039745" indent="0">
              <a:lnSpc>
                <a:spcPct val="100000"/>
              </a:lnSpc>
              <a:spcBef>
                <a:spcPts val="450"/>
              </a:spcBef>
              <a:spcAft>
                <a:spcPts val="0"/>
              </a:spcAft>
              <a:buNone/>
            </a:pPr>
            <a:r>
              <a:rPr lang="en-US" sz="1600"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(“x and y:” + x + “ “ + y);</a:t>
            </a:r>
          </a:p>
          <a:p>
            <a:pPr marL="108712" marR="3039745" indent="0">
              <a:lnSpc>
                <a:spcPct val="100000"/>
              </a:lnSpc>
              <a:spcBef>
                <a:spcPts val="450"/>
              </a:spcBef>
              <a:spcAft>
                <a:spcPts val="0"/>
              </a:spcAft>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x= y * 2;</a:t>
            </a:r>
          </a:p>
          <a:p>
            <a:pPr marL="108712" marR="3039745" indent="0">
              <a:lnSpc>
                <a:spcPct val="100000"/>
              </a:lnSpc>
              <a:spcBef>
                <a:spcPts val="450"/>
              </a:spcBef>
              <a:spcAft>
                <a:spcPts val="0"/>
              </a:spcAft>
              <a:buNone/>
            </a:pPr>
            <a:r>
              <a:rPr lang="en-US" sz="1800" dirty="0">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0" indent="0">
              <a:lnSpc>
                <a:spcPts val="1355"/>
              </a:lnSpc>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0" indent="0">
              <a:lnSpc>
                <a:spcPts val="1375"/>
              </a:lnSpc>
              <a:spcBef>
                <a:spcPts val="10"/>
              </a:spcBef>
              <a:spcAft>
                <a:spcPts val="0"/>
              </a:spcAft>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y = 100; //Error! Y not known here</a:t>
            </a:r>
            <a:endParaRPr lang="en-IN" sz="1800" dirty="0">
              <a:effectLst/>
              <a:latin typeface="Times New Roman" panose="02020603050405020304" pitchFamily="18" charset="0"/>
              <a:ea typeface="Times New Roman" panose="02020603050405020304" pitchFamily="18" charset="0"/>
            </a:endParaRPr>
          </a:p>
          <a:p>
            <a:pPr marL="0" marR="3618230"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     // x is still known here. </a:t>
            </a:r>
          </a:p>
          <a:p>
            <a:pPr marL="0" marR="3618230" indent="0">
              <a:lnSpc>
                <a:spcPct val="100000"/>
              </a:lnSpc>
              <a:spcAft>
                <a:spcPts val="0"/>
              </a:spcAft>
              <a:buNone/>
            </a:pPr>
            <a:r>
              <a:rPr lang="en-US" sz="1800"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(“x is “+x);</a:t>
            </a:r>
            <a:endParaRPr lang="en-IN" sz="1800" dirty="0">
              <a:effectLst/>
              <a:latin typeface="Times New Roman" panose="02020603050405020304" pitchFamily="18" charset="0"/>
              <a:ea typeface="Times New Roman" panose="02020603050405020304" pitchFamily="18" charset="0"/>
            </a:endParaRPr>
          </a:p>
          <a:p>
            <a:pPr marL="0" indent="0">
              <a:lnSpc>
                <a:spcPts val="1355"/>
              </a:lnSpc>
              <a:buNone/>
            </a:pP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559562" lvl="1" indent="0">
              <a:lnSpc>
                <a:spcPts val="1375"/>
              </a:lnSpc>
              <a:buNone/>
            </a:pPr>
            <a:endParaRPr lang="en-IN" sz="16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298225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arn(inVertical)">
                                      <p:cBhvr>
                                        <p:cTn id="40" dur="500"/>
                                        <p:tgtEl>
                                          <p:spTgt spid="3">
                                            <p:txEl>
                                              <p:pRg st="11" end="11"/>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arn(inVertical)">
                                      <p:cBhvr>
                                        <p:cTn id="43" dur="500"/>
                                        <p:tgtEl>
                                          <p:spTgt spid="3">
                                            <p:txEl>
                                              <p:pRg st="12" end="12"/>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arn(inVertical)">
                                      <p:cBhvr>
                                        <p:cTn id="46" dur="500"/>
                                        <p:tgtEl>
                                          <p:spTgt spid="3">
                                            <p:txEl>
                                              <p:pRg st="13" end="13"/>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arn(inVertical)">
                                      <p:cBhvr>
                                        <p:cTn id="49" dur="500"/>
                                        <p:tgtEl>
                                          <p:spTgt spid="3">
                                            <p:txEl>
                                              <p:pRg st="14" end="14"/>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barn(inVertical)">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B7B00-A5DF-49EC-B9E4-CFEE53180E2B}"/>
              </a:ext>
            </a:extLst>
          </p:cNvPr>
          <p:cNvSpPr>
            <a:spLocks noGrp="1"/>
          </p:cNvSpPr>
          <p:nvPr>
            <p:ph type="title"/>
          </p:nvPr>
        </p:nvSpPr>
        <p:spPr>
          <a:xfrm>
            <a:off x="914813" y="692728"/>
            <a:ext cx="7958331" cy="608852"/>
          </a:xfrm>
        </p:spPr>
        <p:txBody>
          <a:bodyPr>
            <a:normAutofit fontScale="90000"/>
          </a:bodyPr>
          <a:lstStyle/>
          <a:p>
            <a:pPr algn="l"/>
            <a:r>
              <a:rPr lang="en-US" sz="2400" spc="25" dirty="0">
                <a:effectLst/>
                <a:latin typeface="Times New Roman" panose="02020603050405020304" pitchFamily="18" charset="0"/>
                <a:ea typeface="Times New Roman" panose="02020603050405020304" pitchFamily="18" charset="0"/>
              </a:rPr>
              <a:t>Operators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7529FE34-C25A-4D76-B5FE-3B4C05F1C9AE}"/>
              </a:ext>
            </a:extLst>
          </p:cNvPr>
          <p:cNvSpPr>
            <a:spLocks noGrp="1"/>
          </p:cNvSpPr>
          <p:nvPr>
            <p:ph idx="1"/>
          </p:nvPr>
        </p:nvSpPr>
        <p:spPr>
          <a:xfrm>
            <a:off x="848497" y="1639331"/>
            <a:ext cx="8280020" cy="4748364"/>
          </a:xfrm>
        </p:spPr>
        <p:txBody>
          <a:bodyPr/>
          <a:lstStyle/>
          <a:p>
            <a:pPr algn="just"/>
            <a:r>
              <a:rPr lang="en-US" sz="1800" dirty="0">
                <a:effectLst/>
                <a:latin typeface="Times New Roman" panose="02020603050405020304" pitchFamily="18" charset="0"/>
                <a:ea typeface="Times New Roman" panose="02020603050405020304" pitchFamily="18" charset="0"/>
              </a:rPr>
              <a:t>Operator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 symbol that tells the computer to perform certain mathematical or logical manipulations</a:t>
            </a:r>
          </a:p>
          <a:p>
            <a:pPr algn="just"/>
            <a:r>
              <a:rPr lang="en-US" sz="1800" dirty="0">
                <a:effectLst/>
                <a:latin typeface="Times New Roman" panose="02020603050405020304" pitchFamily="18" charset="0"/>
                <a:ea typeface="Times New Roman" panose="02020603050405020304" pitchFamily="18" charset="0"/>
              </a:rPr>
              <a:t>Java operators can be classified into a number of related categories as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below:</a:t>
            </a:r>
          </a:p>
          <a:p>
            <a:pPr marL="6160" indent="0" algn="just">
              <a:buNone/>
            </a:pP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Arithmetic</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Relational</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Logical</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5"/>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Assignment</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Increment and decrement</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10"/>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Conditional</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Bitwise</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15"/>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Special</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p>
          <a:p>
            <a:pPr marL="0" lvl="0" indent="0">
              <a:lnSpc>
                <a:spcPts val="1375"/>
              </a:lnSpc>
              <a:spcBef>
                <a:spcPts val="15"/>
              </a:spcBef>
              <a:spcAft>
                <a:spcPts val="0"/>
              </a:spcAft>
              <a:buSzPts val="1200"/>
              <a:buNone/>
              <a:tabLst>
                <a:tab pos="295275" algn="l"/>
              </a:tabLst>
            </a:pPr>
            <a:endParaRPr lang="en-US" sz="1800" dirty="0">
              <a:latin typeface="Times New Roman" panose="02020603050405020304" pitchFamily="18" charset="0"/>
              <a:ea typeface="Times New Roman" panose="02020603050405020304" pitchFamily="18" charset="0"/>
            </a:endParaRPr>
          </a:p>
          <a:p>
            <a:pPr marL="0" lvl="0" indent="0">
              <a:lnSpc>
                <a:spcPts val="1375"/>
              </a:lnSpc>
              <a:spcBef>
                <a:spcPts val="15"/>
              </a:spcBef>
              <a:spcAft>
                <a:spcPts val="0"/>
              </a:spcAft>
              <a:buSzPts val="1200"/>
              <a:buNone/>
              <a:tabLst>
                <a:tab pos="295275" algn="l"/>
              </a:tabLst>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dirty="0"/>
          </a:p>
        </p:txBody>
      </p:sp>
    </p:spTree>
    <p:extLst>
      <p:ext uri="{BB962C8B-B14F-4D97-AF65-F5344CB8AC3E}">
        <p14:creationId xmlns:p14="http://schemas.microsoft.com/office/powerpoint/2010/main" xmlns="" val="73174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arn(inVertic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959B9B-6A4D-4B67-B83D-94789E123D98}"/>
              </a:ext>
            </a:extLst>
          </p:cNvPr>
          <p:cNvSpPr>
            <a:spLocks noGrp="1"/>
          </p:cNvSpPr>
          <p:nvPr>
            <p:ph idx="1"/>
          </p:nvPr>
        </p:nvSpPr>
        <p:spPr>
          <a:xfrm>
            <a:off x="634313" y="749643"/>
            <a:ext cx="8296496" cy="5725298"/>
          </a:xfrm>
        </p:spPr>
        <p:txBody>
          <a:bodyPr/>
          <a:lstStyle/>
          <a:p>
            <a:r>
              <a:rPr lang="en-US" b="1" u="sng" spc="15" dirty="0">
                <a:effectLst/>
                <a:latin typeface="Times New Roman" panose="02020603050405020304" pitchFamily="18" charset="0"/>
                <a:ea typeface="Times New Roman" panose="02020603050405020304" pitchFamily="18" charset="0"/>
              </a:rPr>
              <a:t>Arithmetic</a:t>
            </a:r>
            <a:r>
              <a:rPr lang="en-US" b="1" u="sng" spc="10" dirty="0">
                <a:effectLst/>
                <a:latin typeface="Times New Roman" panose="02020603050405020304" pitchFamily="18" charset="0"/>
                <a:ea typeface="Times New Roman" panose="02020603050405020304" pitchFamily="18" charset="0"/>
              </a:rPr>
              <a:t> </a:t>
            </a:r>
            <a:r>
              <a:rPr lang="en-US" b="1" u="sng" spc="25" dirty="0">
                <a:effectLst/>
                <a:latin typeface="Times New Roman" panose="02020603050405020304" pitchFamily="18" charset="0"/>
                <a:ea typeface="Times New Roman" panose="02020603050405020304" pitchFamily="18" charset="0"/>
              </a:rPr>
              <a:t>operators</a:t>
            </a:r>
          </a:p>
          <a:p>
            <a:r>
              <a:rPr lang="en-US" sz="1800" dirty="0">
                <a:effectLst/>
                <a:latin typeface="Times New Roman" panose="02020603050405020304" pitchFamily="18" charset="0"/>
                <a:ea typeface="Times New Roman" panose="02020603050405020304" pitchFamily="18" charset="0"/>
              </a:rPr>
              <a:t>Java provides all the basic arithmetic operators. These can operate on any built-in numeric data type of Java. </a:t>
            </a:r>
            <a:r>
              <a:rPr lang="en-US" sz="1800" spc="-15" dirty="0">
                <a:effectLst/>
                <a:latin typeface="Times New Roman" panose="02020603050405020304" pitchFamily="18" charset="0"/>
                <a:ea typeface="Times New Roman" panose="02020603050405020304" pitchFamily="18" charset="0"/>
              </a:rPr>
              <a:t>We </a:t>
            </a:r>
            <a:r>
              <a:rPr lang="en-US" sz="1800" dirty="0">
                <a:effectLst/>
                <a:latin typeface="Times New Roman" panose="02020603050405020304" pitchFamily="18" charset="0"/>
                <a:ea typeface="Times New Roman" panose="02020603050405020304" pitchFamily="18" charset="0"/>
              </a:rPr>
              <a:t>cannot use these operators on </a:t>
            </a:r>
            <a:r>
              <a:rPr lang="en-US" sz="1800" dirty="0" err="1">
                <a:effectLst/>
                <a:latin typeface="Times New Roman" panose="02020603050405020304" pitchFamily="18" charset="0"/>
                <a:ea typeface="Times New Roman" panose="02020603050405020304" pitchFamily="18" charset="0"/>
              </a:rPr>
              <a:t>boolean</a:t>
            </a:r>
            <a:r>
              <a:rPr lang="en-US" sz="1800" dirty="0">
                <a:effectLst/>
                <a:latin typeface="Times New Roman" panose="02020603050405020304" pitchFamily="18" charset="0"/>
                <a:ea typeface="Times New Roman" panose="02020603050405020304" pitchFamily="18" charset="0"/>
              </a:rPr>
              <a:t> type.</a:t>
            </a: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sz="1800"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sz="1800"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139700" algn="just"/>
            <a:r>
              <a:rPr lang="en-US" sz="1800" dirty="0">
                <a:effectLst/>
                <a:latin typeface="Times New Roman" panose="02020603050405020304" pitchFamily="18" charset="0"/>
                <a:ea typeface="Times New Roman" panose="02020603050405020304" pitchFamily="18" charset="0"/>
              </a:rPr>
              <a:t>Arithmetic operators are used as shown below:</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a-b     </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a*b      </a:t>
            </a:r>
            <a:r>
              <a:rPr lang="en-US" sz="1800" dirty="0" err="1">
                <a:effectLst/>
                <a:latin typeface="Times New Roman" panose="02020603050405020304" pitchFamily="18" charset="0"/>
                <a:ea typeface="Times New Roman" panose="02020603050405020304" pitchFamily="18" charset="0"/>
              </a:rPr>
              <a:t>a%b</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a+b</a:t>
            </a:r>
            <a:r>
              <a:rPr lang="en-US" sz="1800" dirty="0">
                <a:effectLst/>
                <a:latin typeface="Times New Roman" panose="02020603050405020304" pitchFamily="18" charset="0"/>
                <a:ea typeface="Times New Roman" panose="02020603050405020304" pitchFamily="18" charset="0"/>
              </a:rPr>
              <a:t>	  a/b	     -a*b </a:t>
            </a:r>
          </a:p>
          <a:p>
            <a:r>
              <a:rPr lang="en-US" sz="1800" dirty="0">
                <a:effectLst/>
                <a:latin typeface="Times New Roman" panose="02020603050405020304" pitchFamily="18" charset="0"/>
                <a:ea typeface="Times New Roman" panose="02020603050405020304" pitchFamily="18" charset="0"/>
              </a:rPr>
              <a:t>Here a and b may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variables or constants and are known as</a:t>
            </a:r>
            <a:r>
              <a:rPr lang="en-US" sz="1800" spc="-5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operands.</a:t>
            </a:r>
            <a:endParaRPr lang="en-IN" dirty="0"/>
          </a:p>
        </p:txBody>
      </p:sp>
      <p:graphicFrame>
        <p:nvGraphicFramePr>
          <p:cNvPr id="4" name="Table 3">
            <a:extLst>
              <a:ext uri="{FF2B5EF4-FFF2-40B4-BE49-F238E27FC236}">
                <a16:creationId xmlns:a16="http://schemas.microsoft.com/office/drawing/2014/main" xmlns="" id="{1D355476-EA5C-43B0-A3B8-DD477D0DA2B3}"/>
              </a:ext>
            </a:extLst>
          </p:cNvPr>
          <p:cNvGraphicFramePr>
            <a:graphicFrameLocks noGrp="1"/>
          </p:cNvGraphicFramePr>
          <p:nvPr>
            <p:extLst>
              <p:ext uri="{D42A27DB-BD31-4B8C-83A1-F6EECF244321}">
                <p14:modId xmlns:p14="http://schemas.microsoft.com/office/powerpoint/2010/main" xmlns="" val="2112053556"/>
              </p:ext>
            </p:extLst>
          </p:nvPr>
        </p:nvGraphicFramePr>
        <p:xfrm>
          <a:off x="1309818" y="2047103"/>
          <a:ext cx="3863545" cy="2487826"/>
        </p:xfrm>
        <a:graphic>
          <a:graphicData uri="http://schemas.openxmlformats.org/drawingml/2006/table">
            <a:tbl>
              <a:tblPr firstRow="1" firstCol="1" lastRow="1" lastCol="1" bandRow="1" bandCol="1">
                <a:tableStyleId>{5C22544A-7EE6-4342-B048-85BDC9FD1C3A}</a:tableStyleId>
              </a:tblPr>
              <a:tblGrid>
                <a:gridCol w="1009756">
                  <a:extLst>
                    <a:ext uri="{9D8B030D-6E8A-4147-A177-3AD203B41FA5}">
                      <a16:colId xmlns:a16="http://schemas.microsoft.com/office/drawing/2014/main" xmlns="" val="3435459214"/>
                    </a:ext>
                  </a:extLst>
                </a:gridCol>
                <a:gridCol w="2853789">
                  <a:extLst>
                    <a:ext uri="{9D8B030D-6E8A-4147-A177-3AD203B41FA5}">
                      <a16:colId xmlns:a16="http://schemas.microsoft.com/office/drawing/2014/main" xmlns="" val="3950011817"/>
                    </a:ext>
                  </a:extLst>
                </a:gridCol>
              </a:tblGrid>
              <a:tr h="55283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Meaning</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43921376"/>
                  </a:ext>
                </a:extLst>
              </a:tr>
              <a:tr h="345538">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Addition or unary plus</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62802779"/>
                  </a:ext>
                </a:extLst>
              </a:tr>
              <a:tr h="55283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Subtraction or unary minus</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2100507"/>
                  </a:ext>
                </a:extLst>
              </a:tr>
              <a:tr h="345538">
                <a:tc>
                  <a:txBody>
                    <a:bodyPr/>
                    <a:lstStyle/>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Multiplication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49985075"/>
                  </a:ext>
                </a:extLst>
              </a:tr>
              <a:tr h="345538">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Division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8849180"/>
                  </a:ext>
                </a:extLst>
              </a:tr>
              <a:tr h="345538">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Modulo division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07736614"/>
                  </a:ext>
                </a:extLst>
              </a:tr>
            </a:tbl>
          </a:graphicData>
        </a:graphic>
      </p:graphicFrame>
    </p:spTree>
    <p:extLst>
      <p:ext uri="{BB962C8B-B14F-4D97-AF65-F5344CB8AC3E}">
        <p14:creationId xmlns:p14="http://schemas.microsoft.com/office/powerpoint/2010/main" xmlns="" val="97445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0" end="10"/>
                                            </p:txEl>
                                          </p:spTgt>
                                        </p:tgtEl>
                                        <p:attrNameLst>
                                          <p:attrName>style.visibility</p:attrName>
                                        </p:attrNameLst>
                                      </p:cBhvr>
                                      <p:to>
                                        <p:strVal val="visible"/>
                                      </p:to>
                                    </p:set>
                                    <p:animEffect transition="in" filter="fade">
                                      <p:cBhvr>
                                        <p:cTn id="20" dur="1000"/>
                                        <p:tgtEl>
                                          <p:spTgt spid="3">
                                            <p:txEl>
                                              <p:pRg st="10" end="10"/>
                                            </p:txEl>
                                          </p:spTgt>
                                        </p:tgtEl>
                                      </p:cBhvr>
                                    </p:animEffect>
                                    <p:anim calcmode="lin" valueType="num">
                                      <p:cBhvr>
                                        <p:cTn id="2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1000"/>
                                        <p:tgtEl>
                                          <p:spTgt spid="3">
                                            <p:txEl>
                                              <p:pRg st="11" end="11"/>
                                            </p:txEl>
                                          </p:spTgt>
                                        </p:tgtEl>
                                      </p:cBhvr>
                                    </p:animEffect>
                                    <p:anim calcmode="lin" valueType="num">
                                      <p:cBhvr>
                                        <p:cTn id="2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fade">
                                      <p:cBhvr>
                                        <p:cTn id="30" dur="1000"/>
                                        <p:tgtEl>
                                          <p:spTgt spid="3">
                                            <p:txEl>
                                              <p:pRg st="12" end="12"/>
                                            </p:txEl>
                                          </p:spTgt>
                                        </p:tgtEl>
                                      </p:cBhvr>
                                    </p:animEffect>
                                    <p:anim calcmode="lin" valueType="num">
                                      <p:cBhvr>
                                        <p:cTn id="3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D1C1B0-43F8-4545-9DB3-551F869D764C}"/>
              </a:ext>
            </a:extLst>
          </p:cNvPr>
          <p:cNvSpPr>
            <a:spLocks noGrp="1"/>
          </p:cNvSpPr>
          <p:nvPr>
            <p:ph idx="1"/>
          </p:nvPr>
        </p:nvSpPr>
        <p:spPr>
          <a:xfrm>
            <a:off x="741406" y="708455"/>
            <a:ext cx="8527155" cy="5857102"/>
          </a:xfrm>
        </p:spPr>
        <p:txBody>
          <a:bodyPr>
            <a:normAutofit/>
          </a:bodyPr>
          <a:lstStyle/>
          <a:p>
            <a:r>
              <a:rPr lang="en-US" sz="1800" b="1" dirty="0">
                <a:effectLst/>
                <a:latin typeface="Times New Roman" panose="02020603050405020304" pitchFamily="18" charset="0"/>
                <a:ea typeface="Times New Roman" panose="02020603050405020304" pitchFamily="18" charset="0"/>
              </a:rPr>
              <a:t>Integer Arithmetic: </a:t>
            </a:r>
            <a:r>
              <a:rPr lang="en-US" sz="1800" dirty="0">
                <a:effectLst/>
                <a:latin typeface="Times New Roman" panose="02020603050405020304" pitchFamily="18" charset="0"/>
                <a:ea typeface="Times New Roman" panose="02020603050405020304" pitchFamily="18" charset="0"/>
              </a:rPr>
              <a:t>When both the operands in a single arithmetic expression such as a+ b are integers, the expression is called an </a:t>
            </a:r>
            <a:r>
              <a:rPr lang="en-US" sz="1800" i="1" dirty="0">
                <a:effectLst/>
                <a:latin typeface="Times New Roman" panose="02020603050405020304" pitchFamily="18" charset="0"/>
                <a:ea typeface="Times New Roman" panose="02020603050405020304" pitchFamily="18" charset="0"/>
              </a:rPr>
              <a:t>integer expression, </a:t>
            </a:r>
            <a:r>
              <a:rPr lang="en-US" sz="1800" dirty="0">
                <a:effectLst/>
                <a:latin typeface="Times New Roman" panose="02020603050405020304" pitchFamily="18" charset="0"/>
                <a:ea typeface="Times New Roman" panose="02020603050405020304" pitchFamily="18" charset="0"/>
              </a:rPr>
              <a:t>and the operation is called </a:t>
            </a:r>
            <a:r>
              <a:rPr lang="en-US" sz="1800" i="1" dirty="0">
                <a:effectLst/>
                <a:latin typeface="Times New Roman" panose="02020603050405020304" pitchFamily="18" charset="0"/>
                <a:ea typeface="Times New Roman" panose="02020603050405020304" pitchFamily="18" charset="0"/>
              </a:rPr>
              <a:t>integer arithmetic</a:t>
            </a:r>
          </a:p>
          <a:p>
            <a:r>
              <a:rPr lang="en-US" sz="1800" b="1" dirty="0">
                <a:effectLst/>
                <a:latin typeface="Times New Roman" panose="02020603050405020304" pitchFamily="18" charset="0"/>
                <a:ea typeface="Times New Roman" panose="02020603050405020304" pitchFamily="18" charset="0"/>
              </a:rPr>
              <a:t>Real Arithmetic: </a:t>
            </a:r>
            <a:r>
              <a:rPr lang="en-US" sz="1800" dirty="0">
                <a:effectLst/>
                <a:latin typeface="Times New Roman" panose="02020603050405020304" pitchFamily="18" charset="0"/>
                <a:ea typeface="Times New Roman" panose="02020603050405020304" pitchFamily="18" charset="0"/>
              </a:rPr>
              <a:t>An arithmetic operation involving only real operands is called </a:t>
            </a:r>
            <a:r>
              <a:rPr lang="en-US" sz="1800" i="1" dirty="0">
                <a:effectLst/>
                <a:latin typeface="Times New Roman" panose="02020603050405020304" pitchFamily="18" charset="0"/>
                <a:ea typeface="Times New Roman" panose="02020603050405020304" pitchFamily="18" charset="0"/>
              </a:rPr>
              <a:t>real arithmetic.</a:t>
            </a:r>
          </a:p>
          <a:p>
            <a:r>
              <a:rPr lang="en-US" sz="1800" b="1" spc="15" dirty="0">
                <a:effectLst/>
                <a:latin typeface="Times New Roman" panose="02020603050405020304" pitchFamily="18" charset="0"/>
                <a:ea typeface="Times New Roman" panose="02020603050405020304" pitchFamily="18" charset="0"/>
              </a:rPr>
              <a:t>Mixed-mode </a:t>
            </a:r>
            <a:r>
              <a:rPr lang="en-US" sz="1800" b="1" spc="20" dirty="0">
                <a:effectLst/>
                <a:latin typeface="Times New Roman" panose="02020603050405020304" pitchFamily="18" charset="0"/>
                <a:ea typeface="Times New Roman" panose="02020603050405020304" pitchFamily="18" charset="0"/>
              </a:rPr>
              <a:t>Arithmetic: </a:t>
            </a:r>
            <a:r>
              <a:rPr lang="en-US" sz="1800" dirty="0">
                <a:effectLst/>
                <a:latin typeface="Times New Roman" panose="02020603050405020304" pitchFamily="18" charset="0"/>
                <a:ea typeface="Times New Roman" panose="02020603050405020304" pitchFamily="18" charset="0"/>
              </a:rPr>
              <a:t>When one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operands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real and the other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integer, the expression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called a </a:t>
            </a:r>
            <a:r>
              <a:rPr lang="en-US" sz="1800" i="1" dirty="0">
                <a:effectLst/>
                <a:latin typeface="Times New Roman" panose="02020603050405020304" pitchFamily="18" charset="0"/>
                <a:ea typeface="Times New Roman" panose="02020603050405020304" pitchFamily="18" charset="0"/>
              </a:rPr>
              <a:t>mixed-mode arithmetic e</a:t>
            </a:r>
            <a:r>
              <a:rPr lang="en-US" sz="1800" dirty="0">
                <a:effectLst/>
                <a:latin typeface="Times New Roman" panose="02020603050405020304" pitchFamily="18" charset="0"/>
                <a:ea typeface="Times New Roman" panose="02020603050405020304" pitchFamily="18" charset="0"/>
              </a:rPr>
              <a:t>xpression.</a:t>
            </a:r>
          </a:p>
          <a:p>
            <a:pPr marL="0" indent="0">
              <a:buNone/>
            </a:pPr>
            <a:endParaRPr lang="en-US" sz="1800" dirty="0">
              <a:latin typeface="Times New Roman" panose="02020603050405020304" pitchFamily="18" charset="0"/>
            </a:endParaRPr>
          </a:p>
          <a:p>
            <a:r>
              <a:rPr lang="en-US" b="1" u="sng" spc="20" dirty="0">
                <a:effectLst/>
                <a:latin typeface="Times New Roman" panose="02020603050405020304" pitchFamily="18" charset="0"/>
                <a:ea typeface="Times New Roman" panose="02020603050405020304" pitchFamily="18" charset="0"/>
              </a:rPr>
              <a:t>Increment and </a:t>
            </a:r>
            <a:r>
              <a:rPr lang="en-US" b="1" u="sng" spc="10" dirty="0">
                <a:effectLst/>
                <a:latin typeface="Times New Roman" panose="02020603050405020304" pitchFamily="18" charset="0"/>
                <a:ea typeface="Times New Roman" panose="02020603050405020304" pitchFamily="18" charset="0"/>
              </a:rPr>
              <a:t>Decrement</a:t>
            </a:r>
            <a:r>
              <a:rPr lang="en-US" b="1" u="sng" spc="185" dirty="0">
                <a:effectLst/>
                <a:latin typeface="Times New Roman" panose="02020603050405020304" pitchFamily="18" charset="0"/>
                <a:ea typeface="Times New Roman" panose="02020603050405020304" pitchFamily="18" charset="0"/>
              </a:rPr>
              <a:t> </a:t>
            </a:r>
            <a:r>
              <a:rPr lang="en-US" b="1" u="sng" spc="25" dirty="0">
                <a:effectLst/>
                <a:latin typeface="Times New Roman" panose="02020603050405020304" pitchFamily="18" charset="0"/>
                <a:ea typeface="Times New Roman" panose="02020603050405020304" pitchFamily="18" charset="0"/>
              </a:rPr>
              <a:t>Operators</a:t>
            </a:r>
          </a:p>
          <a:p>
            <a:r>
              <a:rPr lang="en-US" sz="1800" dirty="0">
                <a:effectLst/>
                <a:latin typeface="Times New Roman" panose="02020603050405020304" pitchFamily="18" charset="0"/>
                <a:ea typeface="Times New Roman" panose="02020603050405020304" pitchFamily="18" charset="0"/>
              </a:rPr>
              <a:t>These are the increment and decrement operators: ++ and --</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The operator + + adds 1 to the operand while - - subtracts 1. </a:t>
            </a:r>
          </a:p>
          <a:p>
            <a:pPr marL="139700" marR="180975">
              <a:lnSpc>
                <a:spcPct val="100000"/>
              </a:lnSpc>
              <a:spcAft>
                <a:spcPts val="0"/>
              </a:spcAft>
            </a:pPr>
            <a:r>
              <a:rPr lang="en-US" sz="1800" dirty="0">
                <a:effectLst/>
                <a:latin typeface="Times New Roman" panose="02020603050405020304" pitchFamily="18" charset="0"/>
                <a:ea typeface="Times New Roman" panose="02020603050405020304" pitchFamily="18" charset="0"/>
              </a:rPr>
              <a:t>Both are unary operators and are used in the following form.</a:t>
            </a:r>
            <a:endParaRPr lang="en-IN" sz="1800" dirty="0">
              <a:effectLst/>
              <a:latin typeface="Times New Roman" panose="02020603050405020304" pitchFamily="18" charset="0"/>
              <a:ea typeface="Times New Roman" panose="02020603050405020304" pitchFamily="18" charset="0"/>
            </a:endParaRPr>
          </a:p>
          <a:p>
            <a:pPr marL="139700">
              <a:lnSpc>
                <a:spcPts val="1355"/>
              </a:lnSpc>
            </a:pPr>
            <a:r>
              <a:rPr lang="en-US" sz="1800" dirty="0">
                <a:effectLst/>
                <a:latin typeface="Times New Roman" panose="02020603050405020304" pitchFamily="18" charset="0"/>
                <a:ea typeface="Times New Roman" panose="02020603050405020304" pitchFamily="18" charset="0"/>
              </a:rPr>
              <a:t>++m; or m++; is equivalent to m = m + 1;</a:t>
            </a:r>
            <a:endParaRPr lang="en-IN" sz="1800" dirty="0">
              <a:effectLst/>
              <a:latin typeface="Times New Roman" panose="02020603050405020304" pitchFamily="18" charset="0"/>
              <a:ea typeface="Times New Roman" panose="02020603050405020304" pitchFamily="18" charset="0"/>
            </a:endParaRPr>
          </a:p>
          <a:p>
            <a:pPr marL="139700"/>
            <a:r>
              <a:rPr lang="en-US" sz="1800" dirty="0">
                <a:effectLst/>
                <a:latin typeface="Times New Roman" panose="02020603050405020304" pitchFamily="18" charset="0"/>
                <a:ea typeface="Times New Roman" panose="02020603050405020304" pitchFamily="18" charset="0"/>
              </a:rPr>
              <a:t>--m; or m--; is equivalent to m = m - 1;</a:t>
            </a:r>
          </a:p>
        </p:txBody>
      </p:sp>
    </p:spTree>
    <p:extLst>
      <p:ext uri="{BB962C8B-B14F-4D97-AF65-F5344CB8AC3E}">
        <p14:creationId xmlns:p14="http://schemas.microsoft.com/office/powerpoint/2010/main" xmlns="" val="6081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AEBB9E-F34F-4E01-93DB-A51D57AD03BD}"/>
              </a:ext>
            </a:extLst>
          </p:cNvPr>
          <p:cNvSpPr>
            <a:spLocks noGrp="1"/>
          </p:cNvSpPr>
          <p:nvPr>
            <p:ph type="title"/>
          </p:nvPr>
        </p:nvSpPr>
        <p:spPr>
          <a:xfrm>
            <a:off x="677334" y="609600"/>
            <a:ext cx="7684071" cy="634314"/>
          </a:xfrm>
        </p:spPr>
        <p:txBody>
          <a:bodyPr>
            <a:normAutofit/>
          </a:bodyPr>
          <a:lstStyle/>
          <a:p>
            <a:r>
              <a:rPr lang="en-IN" sz="2400" dirty="0">
                <a:latin typeface="Times New Roman" panose="02020603050405020304" pitchFamily="18" charset="0"/>
                <a:cs typeface="Times New Roman" panose="02020603050405020304" pitchFamily="18" charset="0"/>
              </a:rPr>
              <a:t>Example for Increment and Decrement operators</a:t>
            </a:r>
          </a:p>
        </p:txBody>
      </p:sp>
      <p:sp>
        <p:nvSpPr>
          <p:cNvPr id="3" name="Content Placeholder 2">
            <a:extLst>
              <a:ext uri="{FF2B5EF4-FFF2-40B4-BE49-F238E27FC236}">
                <a16:creationId xmlns:a16="http://schemas.microsoft.com/office/drawing/2014/main" xmlns="" id="{BA12EB97-8C34-4538-937E-06F5D894326F}"/>
              </a:ext>
            </a:extLst>
          </p:cNvPr>
          <p:cNvSpPr>
            <a:spLocks noGrp="1"/>
          </p:cNvSpPr>
          <p:nvPr>
            <p:ph idx="1"/>
          </p:nvPr>
        </p:nvSpPr>
        <p:spPr>
          <a:xfrm>
            <a:off x="677334" y="1383957"/>
            <a:ext cx="8596668" cy="4797449"/>
          </a:xfrm>
        </p:spPr>
        <p:txBody>
          <a:bodyPr/>
          <a:lstStyle/>
          <a:p>
            <a:pPr marL="0" indent="0">
              <a:buNone/>
            </a:pPr>
            <a:r>
              <a:rPr lang="en-IN" dirty="0"/>
              <a:t>int a = 5, b = 10;</a:t>
            </a:r>
          </a:p>
          <a:p>
            <a:pPr marL="0" indent="0">
              <a:buNone/>
            </a:pPr>
            <a:r>
              <a:rPr lang="en-IN" dirty="0" err="1"/>
              <a:t>System.out.println</a:t>
            </a:r>
            <a:r>
              <a:rPr lang="en-IN" dirty="0"/>
              <a:t>(++a);      //output is: 6</a:t>
            </a:r>
          </a:p>
          <a:p>
            <a:pPr marL="0" indent="0">
              <a:buNone/>
            </a:pPr>
            <a:endParaRPr lang="en-IN" dirty="0"/>
          </a:p>
          <a:p>
            <a:pPr marL="0" indent="0">
              <a:buNone/>
            </a:pPr>
            <a:r>
              <a:rPr lang="en-IN" dirty="0" err="1"/>
              <a:t>System.out.println</a:t>
            </a:r>
            <a:r>
              <a:rPr lang="en-IN" dirty="0"/>
              <a:t>(b++);      //output is:10</a:t>
            </a:r>
          </a:p>
          <a:p>
            <a:pPr marL="0" indent="0">
              <a:buNone/>
            </a:pPr>
            <a:r>
              <a:rPr lang="en-IN" dirty="0" err="1"/>
              <a:t>System.out.println</a:t>
            </a:r>
            <a:r>
              <a:rPr lang="en-IN" dirty="0"/>
              <a:t>(b);          // output is: 11</a:t>
            </a:r>
          </a:p>
          <a:p>
            <a:pPr marL="0" indent="0">
              <a:buNone/>
            </a:pPr>
            <a:endParaRPr lang="en-IN" dirty="0"/>
          </a:p>
          <a:p>
            <a:pPr marL="0" indent="0">
              <a:buNone/>
            </a:pPr>
            <a:r>
              <a:rPr lang="en-IN" dirty="0" err="1"/>
              <a:t>System.out.println</a:t>
            </a:r>
            <a:r>
              <a:rPr lang="en-IN" dirty="0"/>
              <a:t>(--a);        // output is:5</a:t>
            </a:r>
          </a:p>
          <a:p>
            <a:pPr marL="0" indent="0">
              <a:buNone/>
            </a:pPr>
            <a:r>
              <a:rPr lang="en-IN" dirty="0" err="1"/>
              <a:t>System.out.println</a:t>
            </a:r>
            <a:r>
              <a:rPr lang="en-IN" dirty="0"/>
              <a:t>(b--);        //output is: 11</a:t>
            </a:r>
          </a:p>
          <a:p>
            <a:pPr marL="0" indent="0">
              <a:buNone/>
            </a:pPr>
            <a:r>
              <a:rPr lang="en-IN" dirty="0" err="1"/>
              <a:t>System.out.println</a:t>
            </a:r>
            <a:r>
              <a:rPr lang="en-IN" dirty="0"/>
              <a:t>(b);           //output is: 10</a:t>
            </a:r>
          </a:p>
          <a:p>
            <a:pPr marL="0" indent="0">
              <a:buNone/>
            </a:pPr>
            <a:endParaRPr lang="en-IN" dirty="0"/>
          </a:p>
        </p:txBody>
      </p:sp>
    </p:spTree>
    <p:extLst>
      <p:ext uri="{BB962C8B-B14F-4D97-AF65-F5344CB8AC3E}">
        <p14:creationId xmlns:p14="http://schemas.microsoft.com/office/powerpoint/2010/main" xmlns="" val="7359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04C3372-2071-4EBC-BB97-DB939A736794}"/>
              </a:ext>
            </a:extLst>
          </p:cNvPr>
          <p:cNvSpPr>
            <a:spLocks noGrp="1"/>
          </p:cNvSpPr>
          <p:nvPr>
            <p:ph idx="1"/>
          </p:nvPr>
        </p:nvSpPr>
        <p:spPr>
          <a:xfrm>
            <a:off x="799071" y="284205"/>
            <a:ext cx="8312971" cy="6069228"/>
          </a:xfrm>
        </p:spPr>
        <p:txBody>
          <a:bodyPr/>
          <a:lstStyle/>
          <a:p>
            <a:pPr marL="0" indent="0">
              <a:buNone/>
            </a:pPr>
            <a:r>
              <a:rPr lang="en-US" sz="1800" b="1" spc="20" dirty="0">
                <a:effectLst/>
                <a:latin typeface="Times New Roman" panose="02020603050405020304" pitchFamily="18" charset="0"/>
                <a:ea typeface="Times New Roman" panose="02020603050405020304" pitchFamily="18" charset="0"/>
              </a:rPr>
              <a:t>Relational and </a:t>
            </a:r>
            <a:r>
              <a:rPr lang="en-US" sz="1800" b="1" spc="10" dirty="0">
                <a:effectLst/>
                <a:latin typeface="Times New Roman" panose="02020603050405020304" pitchFamily="18" charset="0"/>
                <a:ea typeface="Times New Roman" panose="02020603050405020304" pitchFamily="18" charset="0"/>
              </a:rPr>
              <a:t>Logical</a:t>
            </a:r>
            <a:r>
              <a:rPr lang="en-US" sz="1800" b="1" spc="75" dirty="0">
                <a:effectLst/>
                <a:latin typeface="Times New Roman" panose="02020603050405020304" pitchFamily="18" charset="0"/>
                <a:ea typeface="Times New Roman" panose="02020603050405020304" pitchFamily="18" charset="0"/>
              </a:rPr>
              <a:t> </a:t>
            </a:r>
            <a:r>
              <a:rPr lang="en-US" sz="1800" b="1" spc="35" dirty="0">
                <a:effectLst/>
                <a:latin typeface="Times New Roman" panose="02020603050405020304" pitchFamily="18" charset="0"/>
                <a:ea typeface="Times New Roman" panose="02020603050405020304" pitchFamily="18" charset="0"/>
              </a:rPr>
              <a:t>Operators</a:t>
            </a:r>
            <a:endParaRPr lang="en-IN" sz="1800" b="1" dirty="0">
              <a:effectLst/>
              <a:latin typeface="Times New Roman" panose="02020603050405020304" pitchFamily="18" charset="0"/>
              <a:ea typeface="Times New Roman" panose="02020603050405020304" pitchFamily="18" charset="0"/>
            </a:endParaRPr>
          </a:p>
          <a:p>
            <a:endParaRPr lang="en-IN" dirty="0"/>
          </a:p>
          <a:p>
            <a:endParaRPr lang="en-IN" dirty="0"/>
          </a:p>
          <a:p>
            <a:endParaRPr lang="en-IN" dirty="0"/>
          </a:p>
          <a:p>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143510" algn="just"/>
            <a:r>
              <a:rPr lang="en-US" sz="1800" dirty="0">
                <a:effectLst/>
                <a:latin typeface="Times New Roman" panose="02020603050405020304" pitchFamily="18" charset="0"/>
                <a:ea typeface="Times New Roman" panose="02020603050405020304" pitchFamily="18" charset="0"/>
              </a:rPr>
              <a:t>Logical Operators: In addition to the relational operators, Java has three logical operators</a:t>
            </a:r>
            <a:endParaRPr lang="en-IN" dirty="0"/>
          </a:p>
          <a:p>
            <a:endParaRPr lang="en-IN" dirty="0"/>
          </a:p>
          <a:p>
            <a:endParaRPr lang="en-IN" dirty="0"/>
          </a:p>
          <a:p>
            <a:endParaRPr lang="en-IN" dirty="0"/>
          </a:p>
          <a:p>
            <a:endParaRPr lang="en-IN" dirty="0"/>
          </a:p>
        </p:txBody>
      </p:sp>
      <p:graphicFrame>
        <p:nvGraphicFramePr>
          <p:cNvPr id="4" name="Table 3">
            <a:extLst>
              <a:ext uri="{FF2B5EF4-FFF2-40B4-BE49-F238E27FC236}">
                <a16:creationId xmlns:a16="http://schemas.microsoft.com/office/drawing/2014/main" xmlns="" id="{C71EFAED-A0A4-4445-8355-4E87C6A9E257}"/>
              </a:ext>
            </a:extLst>
          </p:cNvPr>
          <p:cNvGraphicFramePr>
            <a:graphicFrameLocks noGrp="1"/>
          </p:cNvGraphicFramePr>
          <p:nvPr>
            <p:extLst>
              <p:ext uri="{D42A27DB-BD31-4B8C-83A1-F6EECF244321}">
                <p14:modId xmlns:p14="http://schemas.microsoft.com/office/powerpoint/2010/main" xmlns="" val="4139640563"/>
              </p:ext>
            </p:extLst>
          </p:nvPr>
        </p:nvGraphicFramePr>
        <p:xfrm>
          <a:off x="2067696" y="683304"/>
          <a:ext cx="3624649" cy="3050965"/>
        </p:xfrm>
        <a:graphic>
          <a:graphicData uri="http://schemas.openxmlformats.org/drawingml/2006/table">
            <a:tbl>
              <a:tblPr firstRow="1" firstCol="1" lastRow="1" lastCol="1" bandRow="1" bandCol="1">
                <a:tableStyleId>{5C22544A-7EE6-4342-B048-85BDC9FD1C3A}</a:tableStyleId>
              </a:tblPr>
              <a:tblGrid>
                <a:gridCol w="1038665">
                  <a:extLst>
                    <a:ext uri="{9D8B030D-6E8A-4147-A177-3AD203B41FA5}">
                      <a16:colId xmlns:a16="http://schemas.microsoft.com/office/drawing/2014/main" xmlns="" val="513356360"/>
                    </a:ext>
                  </a:extLst>
                </a:gridCol>
                <a:gridCol w="2585984">
                  <a:extLst>
                    <a:ext uri="{9D8B030D-6E8A-4147-A177-3AD203B41FA5}">
                      <a16:colId xmlns:a16="http://schemas.microsoft.com/office/drawing/2014/main" xmlns="" val="2816609300"/>
                    </a:ext>
                  </a:extLst>
                </a:gridCol>
              </a:tblGrid>
              <a:tr h="368670">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Operator</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Meaning</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41567447"/>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&lt;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less than</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10590944"/>
                  </a:ext>
                </a:extLst>
              </a:tr>
              <a:tr h="398121">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&lt;=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less than or equal to</a:t>
                      </a:r>
                    </a:p>
                    <a:p>
                      <a:pPr marL="66675">
                        <a:lnSpc>
                          <a:spcPts val="1290"/>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71876033"/>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&gt;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greater than</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56353538"/>
                  </a:ext>
                </a:extLst>
              </a:tr>
              <a:tr h="368670">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&gt;=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greater than or equal to</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34556187"/>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equal to</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64426969"/>
                  </a:ext>
                </a:extLst>
              </a:tr>
              <a:tr h="265533">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not equal to</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6560349"/>
                  </a:ext>
                </a:extLst>
              </a:tr>
            </a:tbl>
          </a:graphicData>
        </a:graphic>
      </p:graphicFrame>
      <p:graphicFrame>
        <p:nvGraphicFramePr>
          <p:cNvPr id="5" name="Table 4">
            <a:extLst>
              <a:ext uri="{FF2B5EF4-FFF2-40B4-BE49-F238E27FC236}">
                <a16:creationId xmlns:a16="http://schemas.microsoft.com/office/drawing/2014/main" xmlns="" id="{1305ADE3-31AA-4FCB-BE14-6A0D22BA211E}"/>
              </a:ext>
            </a:extLst>
          </p:cNvPr>
          <p:cNvGraphicFramePr>
            <a:graphicFrameLocks noGrp="1"/>
          </p:cNvGraphicFramePr>
          <p:nvPr>
            <p:extLst>
              <p:ext uri="{D42A27DB-BD31-4B8C-83A1-F6EECF244321}">
                <p14:modId xmlns:p14="http://schemas.microsoft.com/office/powerpoint/2010/main" xmlns="" val="1429834885"/>
              </p:ext>
            </p:extLst>
          </p:nvPr>
        </p:nvGraphicFramePr>
        <p:xfrm>
          <a:off x="2603157" y="4228953"/>
          <a:ext cx="3328086" cy="2344843"/>
        </p:xfrm>
        <a:graphic>
          <a:graphicData uri="http://schemas.openxmlformats.org/drawingml/2006/table">
            <a:tbl>
              <a:tblPr firstRow="1" firstCol="1" lastRow="1" lastCol="1" bandRow="1" bandCol="1">
                <a:tableStyleId>{5C22544A-7EE6-4342-B048-85BDC9FD1C3A}</a:tableStyleId>
              </a:tblPr>
              <a:tblGrid>
                <a:gridCol w="1369110">
                  <a:extLst>
                    <a:ext uri="{9D8B030D-6E8A-4147-A177-3AD203B41FA5}">
                      <a16:colId xmlns:a16="http://schemas.microsoft.com/office/drawing/2014/main" xmlns="" val="1369128528"/>
                    </a:ext>
                  </a:extLst>
                </a:gridCol>
                <a:gridCol w="1958976">
                  <a:extLst>
                    <a:ext uri="{9D8B030D-6E8A-4147-A177-3AD203B41FA5}">
                      <a16:colId xmlns:a16="http://schemas.microsoft.com/office/drawing/2014/main" xmlns="" val="348565454"/>
                    </a:ext>
                  </a:extLst>
                </a:gridCol>
              </a:tblGrid>
              <a:tr h="747142">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Meaning</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2253630"/>
                  </a:ext>
                </a:extLst>
              </a:tr>
              <a:tr h="53256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&amp;&amp;</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Logical AND</a:t>
                      </a:r>
                    </a:p>
                    <a:p>
                      <a:pPr marL="69850">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445819"/>
                  </a:ext>
                </a:extLst>
              </a:tr>
              <a:tr h="532567">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Logical OR</a:t>
                      </a:r>
                    </a:p>
                    <a:p>
                      <a:pPr marL="69850">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06355630"/>
                  </a:ext>
                </a:extLst>
              </a:tr>
              <a:tr h="53256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Logical Not</a:t>
                      </a:r>
                    </a:p>
                    <a:p>
                      <a:pPr marL="69850">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66352164"/>
                  </a:ext>
                </a:extLst>
              </a:tr>
            </a:tbl>
          </a:graphicData>
        </a:graphic>
      </p:graphicFrame>
    </p:spTree>
    <p:extLst>
      <p:ext uri="{BB962C8B-B14F-4D97-AF65-F5344CB8AC3E}">
        <p14:creationId xmlns:p14="http://schemas.microsoft.com/office/powerpoint/2010/main" xmlns="" val="41802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1000"/>
                                        <p:tgtEl>
                                          <p:spTgt spid="3">
                                            <p:txEl>
                                              <p:pRg st="9" end="9"/>
                                            </p:txEl>
                                          </p:spTgt>
                                        </p:tgtEl>
                                      </p:cBhvr>
                                    </p:animEffect>
                                    <p:anim calcmode="lin" valueType="num">
                                      <p:cBhvr>
                                        <p:cTn id="1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083E36-8425-46C3-998C-ADFF3E3F508D}"/>
              </a:ext>
            </a:extLst>
          </p:cNvPr>
          <p:cNvSpPr>
            <a:spLocks noGrp="1"/>
          </p:cNvSpPr>
          <p:nvPr>
            <p:ph idx="1"/>
          </p:nvPr>
        </p:nvSpPr>
        <p:spPr>
          <a:xfrm>
            <a:off x="677334" y="1581665"/>
            <a:ext cx="8596668" cy="4967416"/>
          </a:xfrm>
        </p:spPr>
        <p:txBody>
          <a:bodyPr>
            <a:normAutofit/>
            <a:scene3d>
              <a:camera prst="perspectiveLeft"/>
              <a:lightRig rig="threePt" dir="t"/>
            </a:scene3d>
          </a:bodyPr>
          <a:lstStyle/>
          <a:p>
            <a:pPr marL="0" indent="0" algn="ctr">
              <a:buNone/>
            </a:pPr>
            <a:endParaRPr lang="en-IN"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a:p>
            <a:pPr marL="0" indent="0" algn="ctr">
              <a:buNone/>
            </a:pPr>
            <a:r>
              <a:rPr lang="en-IN"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xmlns="" val="138840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BB2D9-B508-4779-BFFC-4EED0DB6C628}"/>
              </a:ext>
            </a:extLst>
          </p:cNvPr>
          <p:cNvSpPr>
            <a:spLocks noGrp="1"/>
          </p:cNvSpPr>
          <p:nvPr>
            <p:ph type="title"/>
          </p:nvPr>
        </p:nvSpPr>
        <p:spPr>
          <a:xfrm>
            <a:off x="1502922" y="489005"/>
            <a:ext cx="7958331" cy="734497"/>
          </a:xfrm>
        </p:spPr>
        <p:txBody>
          <a:bodyPr/>
          <a:lstStyle/>
          <a:p>
            <a:pPr algn="ctr"/>
            <a:r>
              <a:rPr lang="en-IN" dirty="0">
                <a:latin typeface="Times New Roman" panose="02020603050405020304" pitchFamily="18" charset="0"/>
                <a:cs typeface="Times New Roman" panose="02020603050405020304" pitchFamily="18" charset="0"/>
              </a:rPr>
              <a:t>Java’s Primitive Types</a:t>
            </a:r>
          </a:p>
        </p:txBody>
      </p:sp>
      <p:sp>
        <p:nvSpPr>
          <p:cNvPr id="3" name="Content Placeholder 2">
            <a:extLst>
              <a:ext uri="{FF2B5EF4-FFF2-40B4-BE49-F238E27FC236}">
                <a16:creationId xmlns:a16="http://schemas.microsoft.com/office/drawing/2014/main" xmlns="" id="{1C9D3D8A-B4C3-4D43-9071-B3D328B3237F}"/>
              </a:ext>
            </a:extLst>
          </p:cNvPr>
          <p:cNvSpPr>
            <a:spLocks noGrp="1"/>
          </p:cNvSpPr>
          <p:nvPr>
            <p:ph idx="1"/>
          </p:nvPr>
        </p:nvSpPr>
        <p:spPr>
          <a:xfrm>
            <a:off x="1045029" y="1324947"/>
            <a:ext cx="8575250" cy="4969908"/>
          </a:xfrm>
        </p:spPr>
        <p:txBody>
          <a:bodyPr/>
          <a:lstStyle/>
          <a:p>
            <a:pPr marL="6160" indent="0">
              <a:buNone/>
            </a:pPr>
            <a:r>
              <a:rPr lang="en-US" sz="1800" dirty="0">
                <a:effectLst/>
                <a:latin typeface="Times New Roman" panose="02020603050405020304" pitchFamily="18" charset="0"/>
                <a:ea typeface="Times New Roman" panose="02020603050405020304" pitchFamily="18" charset="0"/>
              </a:rPr>
              <a:t>Java contains two general categories of built-in data types: object-oriented and non-object- oriented. Java’s object-oriented types are defined by classes. However, at the core of Java are eight primitive (also called elemental or simple) types of data.</a:t>
            </a: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5" name="Table 4">
            <a:extLst>
              <a:ext uri="{FF2B5EF4-FFF2-40B4-BE49-F238E27FC236}">
                <a16:creationId xmlns:a16="http://schemas.microsoft.com/office/drawing/2014/main" xmlns="" id="{D4399399-0910-4803-9B5D-5326C1C7E30C}"/>
              </a:ext>
            </a:extLst>
          </p:cNvPr>
          <p:cNvGraphicFramePr>
            <a:graphicFrameLocks noGrp="1"/>
          </p:cNvGraphicFramePr>
          <p:nvPr>
            <p:extLst>
              <p:ext uri="{D42A27DB-BD31-4B8C-83A1-F6EECF244321}">
                <p14:modId xmlns:p14="http://schemas.microsoft.com/office/powerpoint/2010/main" xmlns="" val="257717542"/>
              </p:ext>
            </p:extLst>
          </p:nvPr>
        </p:nvGraphicFramePr>
        <p:xfrm>
          <a:off x="1598141" y="2407525"/>
          <a:ext cx="7366704" cy="4248227"/>
        </p:xfrm>
        <a:graphic>
          <a:graphicData uri="http://schemas.openxmlformats.org/drawingml/2006/table">
            <a:tbl>
              <a:tblPr/>
              <a:tblGrid>
                <a:gridCol w="1474656">
                  <a:extLst>
                    <a:ext uri="{9D8B030D-6E8A-4147-A177-3AD203B41FA5}">
                      <a16:colId xmlns:a16="http://schemas.microsoft.com/office/drawing/2014/main" xmlns="" val="3106570870"/>
                    </a:ext>
                  </a:extLst>
                </a:gridCol>
                <a:gridCol w="1252640">
                  <a:extLst>
                    <a:ext uri="{9D8B030D-6E8A-4147-A177-3AD203B41FA5}">
                      <a16:colId xmlns:a16="http://schemas.microsoft.com/office/drawing/2014/main" xmlns="" val="2513904359"/>
                    </a:ext>
                  </a:extLst>
                </a:gridCol>
                <a:gridCol w="4639408">
                  <a:extLst>
                    <a:ext uri="{9D8B030D-6E8A-4147-A177-3AD203B41FA5}">
                      <a16:colId xmlns:a16="http://schemas.microsoft.com/office/drawing/2014/main" xmlns="" val="3041550792"/>
                    </a:ext>
                  </a:extLst>
                </a:gridCol>
              </a:tblGrid>
              <a:tr h="333642">
                <a:tc>
                  <a:txBody>
                    <a:bodyPr/>
                    <a:lstStyle/>
                    <a:p>
                      <a:pPr algn="l" fontAlgn="t"/>
                      <a:r>
                        <a:rPr lang="en-IN" sz="1500" b="1" dirty="0">
                          <a:solidFill>
                            <a:schemeClr val="tx1"/>
                          </a:solidFill>
                          <a:effectLst/>
                        </a:rPr>
                        <a:t>Data Type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b="1" dirty="0">
                          <a:solidFill>
                            <a:schemeClr val="tx1"/>
                          </a:solidFill>
                          <a:effectLst/>
                        </a:rPr>
                        <a:t>Size</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b="1" dirty="0">
                          <a:solidFill>
                            <a:schemeClr val="tx1"/>
                          </a:solidFill>
                          <a:effectLst/>
                        </a:rPr>
                        <a:t>Description</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684623514"/>
                  </a:ext>
                </a:extLst>
              </a:tr>
              <a:tr h="333642">
                <a:tc>
                  <a:txBody>
                    <a:bodyPr/>
                    <a:lstStyle/>
                    <a:p>
                      <a:pPr algn="l" fontAlgn="t"/>
                      <a:r>
                        <a:rPr lang="en-IN" sz="1500" dirty="0">
                          <a:solidFill>
                            <a:schemeClr val="tx1"/>
                          </a:solidFill>
                          <a:effectLst/>
                        </a:rPr>
                        <a:t>byte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a:solidFill>
                            <a:schemeClr val="tx1"/>
                          </a:solidFill>
                          <a:effectLst/>
                        </a:rPr>
                        <a:t>1 byte</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dirty="0">
                          <a:solidFill>
                            <a:schemeClr val="tx1"/>
                          </a:solidFill>
                          <a:effectLst/>
                        </a:rPr>
                        <a:t>Stores whole numbers from -128 to 127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xmlns="" val="71519283"/>
                  </a:ext>
                </a:extLst>
              </a:tr>
              <a:tr h="373794">
                <a:tc>
                  <a:txBody>
                    <a:bodyPr/>
                    <a:lstStyle/>
                    <a:p>
                      <a:pPr algn="l" fontAlgn="t"/>
                      <a:r>
                        <a:rPr lang="en-IN" sz="1500" dirty="0">
                          <a:solidFill>
                            <a:schemeClr val="tx1"/>
                          </a:solidFill>
                          <a:effectLst/>
                        </a:rPr>
                        <a:t>short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2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whole numbers from -32,768 to 32,767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028191523"/>
                  </a:ext>
                </a:extLst>
              </a:tr>
              <a:tr h="566671">
                <a:tc>
                  <a:txBody>
                    <a:bodyPr/>
                    <a:lstStyle/>
                    <a:p>
                      <a:pPr algn="l" fontAlgn="t"/>
                      <a:r>
                        <a:rPr lang="en-IN" sz="1500" dirty="0">
                          <a:solidFill>
                            <a:schemeClr val="tx1"/>
                          </a:solidFill>
                          <a:effectLst/>
                        </a:rPr>
                        <a:t>int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a:solidFill>
                            <a:schemeClr val="tx1"/>
                          </a:solidFill>
                          <a:effectLst/>
                        </a:rPr>
                        <a:t>4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a:solidFill>
                            <a:schemeClr val="tx1"/>
                          </a:solidFill>
                          <a:effectLst/>
                        </a:rPr>
                        <a:t>Stores whole numbers from -2,147,483,648 to 2,147,483,647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xmlns="" val="862483872"/>
                  </a:ext>
                </a:extLst>
              </a:tr>
              <a:tr h="799700">
                <a:tc>
                  <a:txBody>
                    <a:bodyPr/>
                    <a:lstStyle/>
                    <a:p>
                      <a:pPr algn="l" fontAlgn="t"/>
                      <a:r>
                        <a:rPr lang="en-IN" sz="1500" dirty="0">
                          <a:solidFill>
                            <a:schemeClr val="tx1"/>
                          </a:solidFill>
                          <a:effectLst/>
                        </a:rPr>
                        <a:t>long</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a:solidFill>
                            <a:schemeClr val="tx1"/>
                          </a:solidFill>
                          <a:effectLst/>
                        </a:rPr>
                        <a:t>8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whole numbers from -9,223,372,036,854,775,808 to 9,223,372,036,854,775,807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546007677"/>
                  </a:ext>
                </a:extLst>
              </a:tr>
              <a:tr h="566671">
                <a:tc>
                  <a:txBody>
                    <a:bodyPr/>
                    <a:lstStyle/>
                    <a:p>
                      <a:pPr algn="l" fontAlgn="t"/>
                      <a:r>
                        <a:rPr lang="en-IN" sz="1500" dirty="0">
                          <a:solidFill>
                            <a:schemeClr val="tx1"/>
                          </a:solidFill>
                          <a:effectLst/>
                        </a:rPr>
                        <a:t>float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4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a:solidFill>
                            <a:schemeClr val="tx1"/>
                          </a:solidFill>
                          <a:effectLst/>
                        </a:rPr>
                        <a:t>Stores fractional numbers. Sufficient for storing 6 to 7 decimal digits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xmlns="" val="2217627154"/>
                  </a:ext>
                </a:extLst>
              </a:tr>
              <a:tr h="566671">
                <a:tc>
                  <a:txBody>
                    <a:bodyPr/>
                    <a:lstStyle/>
                    <a:p>
                      <a:pPr algn="l" fontAlgn="t"/>
                      <a:r>
                        <a:rPr lang="en-IN" sz="1500" dirty="0">
                          <a:solidFill>
                            <a:schemeClr val="tx1"/>
                          </a:solidFill>
                          <a:effectLst/>
                        </a:rPr>
                        <a:t>double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8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fractional numbers. Sufficient for storing 15 decimal digits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064281812"/>
                  </a:ext>
                </a:extLst>
              </a:tr>
              <a:tr h="333642">
                <a:tc>
                  <a:txBody>
                    <a:bodyPr/>
                    <a:lstStyle/>
                    <a:p>
                      <a:pPr algn="l" fontAlgn="t"/>
                      <a:r>
                        <a:rPr lang="en-IN" sz="1500" dirty="0" err="1">
                          <a:solidFill>
                            <a:schemeClr val="tx1"/>
                          </a:solidFill>
                          <a:effectLst/>
                        </a:rPr>
                        <a:t>boolean</a:t>
                      </a:r>
                      <a:endParaRPr lang="en-IN" sz="1500" dirty="0">
                        <a:solidFill>
                          <a:schemeClr val="tx1"/>
                        </a:solidFill>
                        <a:effectLst/>
                      </a:endParaRP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1 bit</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Stores true or false values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xmlns="" val="1725361627"/>
                  </a:ext>
                </a:extLst>
              </a:tr>
              <a:tr h="373794">
                <a:tc>
                  <a:txBody>
                    <a:bodyPr/>
                    <a:lstStyle/>
                    <a:p>
                      <a:pPr algn="l" fontAlgn="t"/>
                      <a:r>
                        <a:rPr lang="en-IN" sz="1500" dirty="0">
                          <a:solidFill>
                            <a:schemeClr val="tx1"/>
                          </a:solidFill>
                          <a:effectLst/>
                        </a:rPr>
                        <a:t>char</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2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dirty="0">
                          <a:solidFill>
                            <a:schemeClr val="tx1"/>
                          </a:solidFill>
                          <a:effectLst/>
                        </a:rPr>
                        <a:t>Stores a single character/letter or ASCII values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544565505"/>
                  </a:ext>
                </a:extLst>
              </a:tr>
            </a:tbl>
          </a:graphicData>
        </a:graphic>
      </p:graphicFrame>
    </p:spTree>
    <p:extLst>
      <p:ext uri="{BB962C8B-B14F-4D97-AF65-F5344CB8AC3E}">
        <p14:creationId xmlns:p14="http://schemas.microsoft.com/office/powerpoint/2010/main" xmlns="" val="6118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B5CC09-F9FF-49C0-9C27-F39ED09A02E3}"/>
              </a:ext>
            </a:extLst>
          </p:cNvPr>
          <p:cNvSpPr>
            <a:spLocks noGrp="1"/>
          </p:cNvSpPr>
          <p:nvPr>
            <p:ph type="title"/>
          </p:nvPr>
        </p:nvSpPr>
        <p:spPr>
          <a:xfrm>
            <a:off x="633096" y="731807"/>
            <a:ext cx="8478946" cy="659958"/>
          </a:xfrm>
        </p:spPr>
        <p:txBody>
          <a:bodyPr>
            <a:normAutofit fontScale="90000"/>
          </a:bodyPr>
          <a:lstStyle/>
          <a:p>
            <a:pPr algn="ctr"/>
            <a:r>
              <a:rPr lang="en-IN" sz="3100" b="1" i="0" dirty="0">
                <a:effectLst/>
                <a:latin typeface="Times New Roman" panose="02020603050405020304" pitchFamily="18" charset="0"/>
                <a:cs typeface="Times New Roman" panose="02020603050405020304" pitchFamily="18" charset="0"/>
              </a:rPr>
              <a:t>Numbers</a:t>
            </a:r>
            <a:r>
              <a:rPr lang="en-IN" b="0" i="0" dirty="0">
                <a:solidFill>
                  <a:srgbClr val="000000"/>
                </a:solidFill>
                <a:effectLst/>
                <a:latin typeface="Segoe UI" panose="020B0502040204020203" pitchFamily="34" charset="0"/>
              </a:rPr>
              <a:t/>
            </a:r>
            <a:br>
              <a:rPr lang="en-IN" b="0" i="0" dirty="0">
                <a:solidFill>
                  <a:srgbClr val="000000"/>
                </a:solidFill>
                <a:effectLst/>
                <a:latin typeface="Segoe UI" panose="020B0502040204020203" pitchFamily="34" charset="0"/>
              </a:rPr>
            </a:br>
            <a:endParaRPr lang="en-IN" dirty="0"/>
          </a:p>
        </p:txBody>
      </p:sp>
      <p:sp>
        <p:nvSpPr>
          <p:cNvPr id="3" name="Content Placeholder 2">
            <a:extLst>
              <a:ext uri="{FF2B5EF4-FFF2-40B4-BE49-F238E27FC236}">
                <a16:creationId xmlns:a16="http://schemas.microsoft.com/office/drawing/2014/main" xmlns="" id="{E67BFF42-157B-46DD-8C00-66203413E997}"/>
              </a:ext>
            </a:extLst>
          </p:cNvPr>
          <p:cNvSpPr>
            <a:spLocks noGrp="1"/>
          </p:cNvSpPr>
          <p:nvPr>
            <p:ph idx="1"/>
          </p:nvPr>
        </p:nvSpPr>
        <p:spPr>
          <a:xfrm>
            <a:off x="814328" y="1787182"/>
            <a:ext cx="8478946" cy="4836039"/>
          </a:xfrm>
        </p:spPr>
        <p:txBody>
          <a:bodyPr>
            <a:normAutofit lnSpcReduction="10000"/>
          </a:bodyPr>
          <a:lstStyle/>
          <a:p>
            <a:r>
              <a:rPr lang="en-US" sz="1800" b="0" i="0" dirty="0">
                <a:effectLst/>
                <a:latin typeface="Times New Roman" panose="02020603050405020304" pitchFamily="18" charset="0"/>
                <a:cs typeface="Times New Roman" panose="02020603050405020304" pitchFamily="18" charset="0"/>
              </a:rPr>
              <a:t>Primitive number types are divided into two groups:</a:t>
            </a:r>
          </a:p>
          <a:p>
            <a:r>
              <a:rPr lang="en-US" sz="1600" b="1" i="0" dirty="0">
                <a:effectLst/>
                <a:latin typeface="Times New Roman" panose="02020603050405020304" pitchFamily="18" charset="0"/>
                <a:cs typeface="Times New Roman" panose="02020603050405020304" pitchFamily="18" charset="0"/>
              </a:rPr>
              <a:t>Integer types</a:t>
            </a:r>
            <a:r>
              <a:rPr lang="en-US" sz="1600" b="0" i="0" dirty="0">
                <a:effectLst/>
                <a:latin typeface="Times New Roman" panose="02020603050405020304" pitchFamily="18" charset="0"/>
                <a:cs typeface="Times New Roman" panose="02020603050405020304" pitchFamily="18" charset="0"/>
              </a:rPr>
              <a:t> stores whole numbers, positive or negative (such as 123 or -456), without decimals. Valid types are byte, short, int and long. Which type you used depends on the numeric value.</a:t>
            </a:r>
          </a:p>
          <a:p>
            <a:r>
              <a:rPr lang="en-IN" sz="1800" b="1" i="0" dirty="0">
                <a:effectLst/>
                <a:latin typeface="Times New Roman" panose="02020603050405020304" pitchFamily="18" charset="0"/>
                <a:cs typeface="Times New Roman" panose="02020603050405020304" pitchFamily="18" charset="0"/>
              </a:rPr>
              <a:t>1)</a:t>
            </a:r>
            <a:r>
              <a:rPr lang="en-IN" sz="1800" b="1" i="0" u="sng" dirty="0">
                <a:effectLst/>
                <a:latin typeface="Times New Roman" panose="02020603050405020304" pitchFamily="18" charset="0"/>
                <a:cs typeface="Times New Roman" panose="02020603050405020304" pitchFamily="18" charset="0"/>
              </a:rPr>
              <a:t>Integer Types</a:t>
            </a:r>
          </a:p>
          <a:p>
            <a:pPr marL="6160" indent="0">
              <a:buNone/>
            </a:pPr>
            <a:r>
              <a:rPr lang="en-US" sz="1700" dirty="0">
                <a:latin typeface="Times New Roman" panose="02020603050405020304" pitchFamily="18" charset="0"/>
                <a:cs typeface="Times New Roman" panose="02020603050405020304" pitchFamily="18" charset="0"/>
              </a:rPr>
              <a:t>      1. </a:t>
            </a:r>
            <a:r>
              <a:rPr lang="en-IN" sz="1700" b="1" dirty="0">
                <a:latin typeface="Times New Roman" panose="02020603050405020304" pitchFamily="18" charset="0"/>
                <a:cs typeface="Times New Roman" panose="02020603050405020304" pitchFamily="18" charset="0"/>
              </a:rPr>
              <a:t>Byte : </a:t>
            </a:r>
            <a:r>
              <a:rPr lang="en-IN" sz="1700" dirty="0">
                <a:latin typeface="Times New Roman" panose="02020603050405020304" pitchFamily="18" charset="0"/>
                <a:cs typeface="Times New Roman" panose="02020603050405020304" pitchFamily="18" charset="0"/>
              </a:rPr>
              <a:t>The byte data type can store whole numbers from -128 to 127.</a:t>
            </a:r>
          </a:p>
          <a:p>
            <a:pPr marL="6160" indent="0">
              <a:buNone/>
            </a:pPr>
            <a:r>
              <a:rPr lang="en-IN" sz="1700" b="1" dirty="0">
                <a:latin typeface="Times New Roman" panose="02020603050405020304" pitchFamily="18" charset="0"/>
                <a:cs typeface="Times New Roman" panose="02020603050405020304" pitchFamily="18" charset="0"/>
              </a:rPr>
              <a:t>       Ex: </a:t>
            </a:r>
            <a:r>
              <a:rPr lang="en-IN" sz="1700" dirty="0">
                <a:latin typeface="Times New Roman" panose="02020603050405020304" pitchFamily="18" charset="0"/>
                <a:cs typeface="Times New Roman" panose="02020603050405020304" pitchFamily="18" charset="0"/>
              </a:rPr>
              <a:t>byte number = 100;</a:t>
            </a:r>
          </a:p>
          <a:p>
            <a:pPr marL="6160" indent="0">
              <a:buNone/>
            </a:pPr>
            <a:r>
              <a:rPr lang="en-IN" sz="1700" dirty="0">
                <a:latin typeface="Times New Roman" panose="02020603050405020304" pitchFamily="18" charset="0"/>
                <a:cs typeface="Times New Roman" panose="02020603050405020304" pitchFamily="18" charset="0"/>
              </a:rPr>
              <a:t>       2. </a:t>
            </a:r>
            <a:r>
              <a:rPr lang="en-IN" sz="1700" b="1" dirty="0">
                <a:latin typeface="Times New Roman" panose="02020603050405020304" pitchFamily="18" charset="0"/>
                <a:cs typeface="Times New Roman" panose="02020603050405020304" pitchFamily="18" charset="0"/>
              </a:rPr>
              <a:t>Short : </a:t>
            </a:r>
            <a:r>
              <a:rPr lang="en-IN" sz="1700" dirty="0">
                <a:latin typeface="Times New Roman" panose="02020603050405020304" pitchFamily="18" charset="0"/>
                <a:cs typeface="Times New Roman" panose="02020603050405020304" pitchFamily="18" charset="0"/>
              </a:rPr>
              <a:t>The short </a:t>
            </a:r>
            <a:r>
              <a:rPr lang="en-US" sz="1700" b="0" i="0" dirty="0">
                <a:effectLst/>
                <a:latin typeface="Times New Roman" panose="02020603050405020304" pitchFamily="18" charset="0"/>
                <a:cs typeface="Times New Roman" panose="02020603050405020304" pitchFamily="18" charset="0"/>
              </a:rPr>
              <a:t>data type can store whole numbers from -32768 to 32767.</a:t>
            </a:r>
          </a:p>
          <a:p>
            <a:pPr marL="6160" indent="0">
              <a:buNone/>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Ex: </a:t>
            </a:r>
            <a:r>
              <a:rPr lang="en-US" sz="1700" dirty="0">
                <a:latin typeface="Times New Roman" panose="02020603050405020304" pitchFamily="18" charset="0"/>
                <a:cs typeface="Times New Roman" panose="02020603050405020304" pitchFamily="18" charset="0"/>
              </a:rPr>
              <a:t>short number = 10000;</a:t>
            </a:r>
          </a:p>
          <a:p>
            <a:pPr marL="6160" indent="0">
              <a:buNone/>
            </a:pPr>
            <a:r>
              <a:rPr lang="en-US" sz="1700" dirty="0">
                <a:latin typeface="Times New Roman" panose="02020603050405020304" pitchFamily="18" charset="0"/>
                <a:cs typeface="Times New Roman" panose="02020603050405020304" pitchFamily="18" charset="0"/>
              </a:rPr>
              <a:t>       3. </a:t>
            </a:r>
            <a:r>
              <a:rPr lang="en-US" sz="1700" b="1" dirty="0">
                <a:latin typeface="Times New Roman" panose="02020603050405020304" pitchFamily="18" charset="0"/>
                <a:cs typeface="Times New Roman" panose="02020603050405020304" pitchFamily="18" charset="0"/>
              </a:rPr>
              <a:t>Int: </a:t>
            </a:r>
            <a:r>
              <a:rPr lang="en-US" sz="1700" dirty="0">
                <a:latin typeface="Times New Roman" panose="02020603050405020304" pitchFamily="18" charset="0"/>
                <a:cs typeface="Times New Roman" panose="02020603050405020304" pitchFamily="18" charset="0"/>
              </a:rPr>
              <a:t>The </a:t>
            </a:r>
            <a:r>
              <a:rPr lang="en-US" sz="1700" b="1" dirty="0">
                <a:latin typeface="Times New Roman" panose="02020603050405020304" pitchFamily="18" charset="0"/>
                <a:cs typeface="Times New Roman" panose="02020603050405020304" pitchFamily="18" charset="0"/>
              </a:rPr>
              <a:t>int</a:t>
            </a:r>
            <a:r>
              <a:rPr lang="en-US" sz="1700" dirty="0">
                <a:latin typeface="Times New Roman" panose="02020603050405020304" pitchFamily="18" charset="0"/>
                <a:cs typeface="Times New Roman" panose="02020603050405020304" pitchFamily="18" charset="0"/>
              </a:rPr>
              <a:t> </a:t>
            </a:r>
            <a:r>
              <a:rPr lang="en-US" sz="1700" b="0" i="0" dirty="0">
                <a:effectLst/>
                <a:latin typeface="Times New Roman" panose="02020603050405020304" pitchFamily="18" charset="0"/>
                <a:cs typeface="Times New Roman" panose="02020603050405020304" pitchFamily="18" charset="0"/>
              </a:rPr>
              <a:t>data type can store whole numbers from -2147483648 to 2147483647.</a:t>
            </a:r>
            <a:endParaRPr lang="en-US" sz="1700" dirty="0">
              <a:latin typeface="Times New Roman" panose="02020603050405020304" pitchFamily="18" charset="0"/>
              <a:cs typeface="Times New Roman" panose="02020603050405020304" pitchFamily="18" charset="0"/>
            </a:endParaRPr>
          </a:p>
          <a:p>
            <a:pPr marL="6160" indent="0">
              <a:buNone/>
            </a:pPr>
            <a:r>
              <a:rPr lang="en-IN" sz="1700" dirty="0">
                <a:latin typeface="Times New Roman" panose="02020603050405020304" pitchFamily="18" charset="0"/>
                <a:cs typeface="Times New Roman" panose="02020603050405020304" pitchFamily="18" charset="0"/>
              </a:rPr>
              <a:t>       </a:t>
            </a:r>
            <a:r>
              <a:rPr lang="en-IN" sz="1700" b="1" dirty="0">
                <a:latin typeface="Times New Roman" panose="02020603050405020304" pitchFamily="18" charset="0"/>
                <a:cs typeface="Times New Roman" panose="02020603050405020304" pitchFamily="18" charset="0"/>
              </a:rPr>
              <a:t>Ex: </a:t>
            </a:r>
            <a:r>
              <a:rPr lang="en-IN" sz="1700" dirty="0">
                <a:latin typeface="Times New Roman" panose="02020603050405020304" pitchFamily="18" charset="0"/>
                <a:cs typeface="Times New Roman" panose="02020603050405020304" pitchFamily="18" charset="0"/>
              </a:rPr>
              <a:t>int number = 100000;</a:t>
            </a:r>
          </a:p>
          <a:p>
            <a:pPr marL="6160" indent="0">
              <a:buNone/>
            </a:pPr>
            <a:r>
              <a:rPr lang="en-IN" sz="1700" dirty="0">
                <a:latin typeface="Times New Roman" panose="02020603050405020304" pitchFamily="18" charset="0"/>
                <a:cs typeface="Times New Roman" panose="02020603050405020304" pitchFamily="18" charset="0"/>
              </a:rPr>
              <a:t>       4. Long: The long </a:t>
            </a:r>
            <a:r>
              <a:rPr lang="en-US" sz="1700" b="0" i="0" dirty="0">
                <a:effectLst/>
                <a:latin typeface="Times New Roman" panose="02020603050405020304" pitchFamily="18" charset="0"/>
                <a:cs typeface="Times New Roman" panose="02020603050405020304" pitchFamily="18" charset="0"/>
              </a:rPr>
              <a:t>data type can store whole numbers from -9223372036854775808 to       	9223372036854775807.</a:t>
            </a:r>
          </a:p>
          <a:p>
            <a:pPr marL="6160" indent="0">
              <a:buNone/>
            </a:pPr>
            <a:r>
              <a:rPr lang="en-IN" sz="1700" dirty="0">
                <a:latin typeface="Times New Roman" panose="02020603050405020304" pitchFamily="18" charset="0"/>
                <a:cs typeface="Times New Roman" panose="02020603050405020304" pitchFamily="18" charset="0"/>
              </a:rPr>
              <a:t>       Ex: long number = 15000000000L;</a:t>
            </a:r>
          </a:p>
          <a:p>
            <a:pPr marL="6160" indent="0">
              <a:buNone/>
            </a:pPr>
            <a:endParaRPr lang="en-US" sz="1800" b="0" i="0" dirty="0">
              <a:effectLst/>
              <a:latin typeface="Times New Roman" panose="02020603050405020304" pitchFamily="18" charset="0"/>
              <a:cs typeface="Times New Roman" panose="02020603050405020304" pitchFamily="18" charset="0"/>
            </a:endParaRPr>
          </a:p>
          <a:p>
            <a:pPr marL="6160" indent="0">
              <a:buNone/>
            </a:pPr>
            <a:endParaRPr lang="en-IN" dirty="0"/>
          </a:p>
        </p:txBody>
      </p:sp>
    </p:spTree>
    <p:extLst>
      <p:ext uri="{BB962C8B-B14F-4D97-AF65-F5344CB8AC3E}">
        <p14:creationId xmlns:p14="http://schemas.microsoft.com/office/powerpoint/2010/main" xmlns="" val="181130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2DD7FD-6CA8-42AD-B0E0-460B2779A5FB}"/>
              </a:ext>
            </a:extLst>
          </p:cNvPr>
          <p:cNvSpPr>
            <a:spLocks noGrp="1"/>
          </p:cNvSpPr>
          <p:nvPr>
            <p:ph idx="1"/>
          </p:nvPr>
        </p:nvSpPr>
        <p:spPr>
          <a:xfrm>
            <a:off x="691979" y="1186248"/>
            <a:ext cx="9168713" cy="6013621"/>
          </a:xfrm>
        </p:spPr>
        <p:txBody>
          <a:bodyPr>
            <a:normAutofit fontScale="25000" lnSpcReduction="20000"/>
          </a:bodyPr>
          <a:lstStyle/>
          <a:p>
            <a:r>
              <a:rPr lang="en-IN" sz="6400" b="1" i="0" dirty="0">
                <a:effectLst/>
                <a:latin typeface="Times New Roman" panose="02020603050405020304" pitchFamily="18" charset="0"/>
                <a:cs typeface="Times New Roman" panose="02020603050405020304" pitchFamily="18" charset="0"/>
              </a:rPr>
              <a:t>2) </a:t>
            </a:r>
            <a:r>
              <a:rPr lang="en-IN" sz="6400" b="1" i="0" u="sng" dirty="0">
                <a:effectLst/>
                <a:latin typeface="Times New Roman" panose="02020603050405020304" pitchFamily="18" charset="0"/>
                <a:cs typeface="Times New Roman" panose="02020603050405020304" pitchFamily="18" charset="0"/>
              </a:rPr>
              <a:t>Floating Point Types</a:t>
            </a:r>
            <a:endParaRPr lang="en-US" sz="6400" b="1" i="0" u="sng" dirty="0">
              <a:effectLst/>
              <a:latin typeface="Times New Roman" panose="02020603050405020304" pitchFamily="18" charset="0"/>
              <a:cs typeface="Times New Roman" panose="02020603050405020304" pitchFamily="18" charset="0"/>
            </a:endParaRPr>
          </a:p>
          <a:p>
            <a:r>
              <a:rPr lang="en-US" sz="6400" b="1" i="0" dirty="0">
                <a:effectLst/>
                <a:latin typeface="Times New Roman" panose="02020603050405020304" pitchFamily="18" charset="0"/>
                <a:cs typeface="Times New Roman" panose="02020603050405020304" pitchFamily="18" charset="0"/>
              </a:rPr>
              <a:t>Floating point types</a:t>
            </a:r>
            <a:r>
              <a:rPr lang="en-US" sz="6400" b="0" i="0" dirty="0">
                <a:effectLst/>
                <a:latin typeface="Times New Roman" panose="02020603050405020304" pitchFamily="18" charset="0"/>
                <a:cs typeface="Times New Roman" panose="02020603050405020304" pitchFamily="18" charset="0"/>
              </a:rPr>
              <a:t> represents numbers with a fractional part, containing one or more decimals. There are two types</a:t>
            </a:r>
            <a:r>
              <a:rPr lang="en-US" sz="6400" dirty="0">
                <a:latin typeface="Times New Roman" panose="02020603050405020304" pitchFamily="18" charset="0"/>
                <a:cs typeface="Times New Roman" panose="02020603050405020304" pitchFamily="18" charset="0"/>
              </a:rPr>
              <a:t> float and double. </a:t>
            </a:r>
          </a:p>
          <a:p>
            <a:pPr marL="6160" indent="0">
              <a:buNone/>
            </a:pPr>
            <a:r>
              <a:rPr lang="en-US" sz="6400" dirty="0">
                <a:latin typeface="Times New Roman" panose="02020603050405020304" pitchFamily="18" charset="0"/>
                <a:cs typeface="Times New Roman" panose="02020603050405020304" pitchFamily="18" charset="0"/>
              </a:rPr>
              <a:t>         1. </a:t>
            </a:r>
            <a:r>
              <a:rPr lang="en-US" sz="6400" b="1" dirty="0">
                <a:latin typeface="Times New Roman" panose="02020603050405020304" pitchFamily="18" charset="0"/>
                <a:cs typeface="Times New Roman" panose="02020603050405020304" pitchFamily="18" charset="0"/>
              </a:rPr>
              <a:t>Float: </a:t>
            </a:r>
            <a:r>
              <a:rPr lang="en-US" sz="6400" dirty="0">
                <a:latin typeface="Times New Roman" panose="02020603050405020304" pitchFamily="18" charset="0"/>
                <a:cs typeface="Times New Roman" panose="02020603050405020304" pitchFamily="18" charset="0"/>
              </a:rPr>
              <a:t>The </a:t>
            </a:r>
            <a:r>
              <a:rPr lang="en-US" sz="6400" b="1" dirty="0">
                <a:latin typeface="Times New Roman" panose="02020603050405020304" pitchFamily="18" charset="0"/>
                <a:cs typeface="Times New Roman" panose="02020603050405020304" pitchFamily="18" charset="0"/>
              </a:rPr>
              <a:t>float</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data type can store fractional numbers from 3.4e−038 to 3.4e+038.</a:t>
            </a:r>
          </a:p>
          <a:p>
            <a:pPr marL="6160" indent="0">
              <a:buNone/>
            </a:pPr>
            <a:r>
              <a:rPr lang="en-US" sz="6400" dirty="0">
                <a:latin typeface="Times New Roman" panose="02020603050405020304" pitchFamily="18" charset="0"/>
                <a:cs typeface="Times New Roman" panose="02020603050405020304" pitchFamily="18" charset="0"/>
              </a:rPr>
              <a:t>         Ex: float number =  5.75f;</a:t>
            </a:r>
          </a:p>
          <a:p>
            <a:pPr marL="6160" indent="0">
              <a:buNone/>
            </a:pPr>
            <a:r>
              <a:rPr lang="en-US" sz="6400" dirty="0">
                <a:latin typeface="Times New Roman" panose="02020603050405020304" pitchFamily="18" charset="0"/>
                <a:cs typeface="Times New Roman" panose="02020603050405020304" pitchFamily="18" charset="0"/>
              </a:rPr>
              <a:t>         2. </a:t>
            </a:r>
            <a:r>
              <a:rPr lang="en-US" sz="6400" b="1" dirty="0">
                <a:latin typeface="Times New Roman" panose="02020603050405020304" pitchFamily="18" charset="0"/>
                <a:cs typeface="Times New Roman" panose="02020603050405020304" pitchFamily="18" charset="0"/>
              </a:rPr>
              <a:t>Double: </a:t>
            </a:r>
            <a:r>
              <a:rPr lang="en-US" sz="6400" dirty="0">
                <a:latin typeface="Times New Roman" panose="02020603050405020304" pitchFamily="18" charset="0"/>
                <a:cs typeface="Times New Roman" panose="02020603050405020304" pitchFamily="18" charset="0"/>
              </a:rPr>
              <a:t>The </a:t>
            </a:r>
            <a:r>
              <a:rPr lang="en-US" sz="6400" b="1" dirty="0">
                <a:latin typeface="Times New Roman" panose="02020603050405020304" pitchFamily="18" charset="0"/>
                <a:cs typeface="Times New Roman" panose="02020603050405020304" pitchFamily="18" charset="0"/>
              </a:rPr>
              <a:t>double</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data type can store fractional numbers from 1.7e−308 to 1.7e+308.</a:t>
            </a:r>
            <a:endParaRPr lang="en-US" sz="6400" dirty="0">
              <a:latin typeface="Times New Roman" panose="02020603050405020304" pitchFamily="18" charset="0"/>
              <a:cs typeface="Times New Roman" panose="02020603050405020304" pitchFamily="18" charset="0"/>
            </a:endParaRPr>
          </a:p>
          <a:p>
            <a:pPr marL="6160" indent="0">
              <a:buNone/>
            </a:pPr>
            <a:r>
              <a:rPr lang="en-IN" sz="6400" dirty="0">
                <a:latin typeface="Times New Roman" panose="02020603050405020304" pitchFamily="18" charset="0"/>
                <a:cs typeface="Times New Roman" panose="02020603050405020304" pitchFamily="18" charset="0"/>
              </a:rPr>
              <a:t>         Ex: double number = 19.99d;</a:t>
            </a:r>
          </a:p>
          <a:p>
            <a:r>
              <a:rPr lang="en-IN" sz="6400" dirty="0">
                <a:latin typeface="Times New Roman" panose="02020603050405020304" pitchFamily="18" charset="0"/>
                <a:cs typeface="Times New Roman" panose="02020603050405020304" pitchFamily="18" charset="0"/>
              </a:rPr>
              <a:t>3) </a:t>
            </a:r>
            <a:r>
              <a:rPr lang="en-IN" sz="6400" b="1" u="sng" dirty="0">
                <a:latin typeface="Times New Roman" panose="02020603050405020304" pitchFamily="18" charset="0"/>
                <a:cs typeface="Times New Roman" panose="02020603050405020304" pitchFamily="18" charset="0"/>
              </a:rPr>
              <a:t>Booleans:</a:t>
            </a:r>
          </a:p>
          <a:p>
            <a:r>
              <a:rPr lang="en-US" sz="6400" b="0" i="0" dirty="0">
                <a:effectLst/>
                <a:latin typeface="Times New Roman" panose="02020603050405020304" pitchFamily="18" charset="0"/>
                <a:cs typeface="Times New Roman" panose="02020603050405020304" pitchFamily="18" charset="0"/>
              </a:rPr>
              <a:t>A </a:t>
            </a:r>
            <a:r>
              <a:rPr lang="en-US" sz="6400" b="0" i="0" dirty="0" err="1">
                <a:effectLst/>
                <a:latin typeface="Times New Roman" panose="02020603050405020304" pitchFamily="18" charset="0"/>
                <a:cs typeface="Times New Roman" panose="02020603050405020304" pitchFamily="18" charset="0"/>
              </a:rPr>
              <a:t>boolean</a:t>
            </a:r>
            <a:r>
              <a:rPr lang="en-US" sz="6400" b="0" i="0" dirty="0">
                <a:effectLst/>
                <a:latin typeface="Times New Roman" panose="02020603050405020304" pitchFamily="18" charset="0"/>
                <a:cs typeface="Times New Roman" panose="02020603050405020304" pitchFamily="18" charset="0"/>
              </a:rPr>
              <a:t> data type is declared with the </a:t>
            </a:r>
            <a:r>
              <a:rPr lang="en-US" sz="6400" b="0" i="0" dirty="0" err="1">
                <a:effectLst/>
                <a:latin typeface="Times New Roman" panose="02020603050405020304" pitchFamily="18" charset="0"/>
                <a:cs typeface="Times New Roman" panose="02020603050405020304" pitchFamily="18" charset="0"/>
              </a:rPr>
              <a:t>boolean</a:t>
            </a:r>
            <a:r>
              <a:rPr lang="en-US" sz="6400" b="0" i="0" dirty="0">
                <a:effectLst/>
                <a:latin typeface="Times New Roman" panose="02020603050405020304" pitchFamily="18" charset="0"/>
                <a:cs typeface="Times New Roman" panose="02020603050405020304" pitchFamily="18" charset="0"/>
              </a:rPr>
              <a:t> keyword and can only take the values true or false.</a:t>
            </a:r>
          </a:p>
          <a:p>
            <a:pPr marL="6160" indent="0">
              <a:buNone/>
            </a:pPr>
            <a:r>
              <a:rPr lang="en-IN" sz="6400" dirty="0">
                <a:latin typeface="Times New Roman" panose="02020603050405020304" pitchFamily="18" charset="0"/>
                <a:cs typeface="Times New Roman" panose="02020603050405020304" pitchFamily="18" charset="0"/>
              </a:rPr>
              <a:t>         Ex: </a:t>
            </a:r>
            <a:r>
              <a:rPr lang="en-IN" sz="6400" dirty="0" err="1">
                <a:latin typeface="Times New Roman" panose="02020603050405020304" pitchFamily="18" charset="0"/>
                <a:cs typeface="Times New Roman" panose="02020603050405020304" pitchFamily="18" charset="0"/>
              </a:rPr>
              <a:t>boolean</a:t>
            </a:r>
            <a:r>
              <a:rPr lang="en-IN" sz="6400" dirty="0">
                <a:latin typeface="Times New Roman" panose="02020603050405020304" pitchFamily="18" charset="0"/>
                <a:cs typeface="Times New Roman" panose="02020603050405020304" pitchFamily="18" charset="0"/>
              </a:rPr>
              <a:t> </a:t>
            </a:r>
            <a:r>
              <a:rPr lang="en-IN" sz="6400" dirty="0" err="1">
                <a:latin typeface="Times New Roman" panose="02020603050405020304" pitchFamily="18" charset="0"/>
                <a:cs typeface="Times New Roman" panose="02020603050405020304" pitchFamily="18" charset="0"/>
              </a:rPr>
              <a:t>isJavaFun</a:t>
            </a:r>
            <a:r>
              <a:rPr lang="en-IN" sz="6400" dirty="0">
                <a:latin typeface="Times New Roman" panose="02020603050405020304" pitchFamily="18" charset="0"/>
                <a:cs typeface="Times New Roman" panose="02020603050405020304" pitchFamily="18" charset="0"/>
              </a:rPr>
              <a:t> = true;</a:t>
            </a:r>
          </a:p>
          <a:p>
            <a:r>
              <a:rPr lang="en-IN" sz="6400" b="1" u="sng" dirty="0">
                <a:latin typeface="Times New Roman" panose="02020603050405020304" pitchFamily="18" charset="0"/>
                <a:cs typeface="Times New Roman" panose="02020603050405020304" pitchFamily="18" charset="0"/>
              </a:rPr>
              <a:t>4) Characters:</a:t>
            </a:r>
          </a:p>
          <a:p>
            <a:r>
              <a:rPr lang="en-US" sz="6400" b="0" i="0" dirty="0">
                <a:effectLst/>
                <a:latin typeface="Times New Roman" panose="02020603050405020304" pitchFamily="18" charset="0"/>
                <a:cs typeface="Times New Roman" panose="02020603050405020304" pitchFamily="18" charset="0"/>
              </a:rPr>
              <a:t>The char data type is used to store a </a:t>
            </a:r>
            <a:r>
              <a:rPr lang="en-US" sz="6400" b="1" i="0" dirty="0">
                <a:effectLst/>
                <a:latin typeface="Times New Roman" panose="02020603050405020304" pitchFamily="18" charset="0"/>
                <a:cs typeface="Times New Roman" panose="02020603050405020304" pitchFamily="18" charset="0"/>
              </a:rPr>
              <a:t>single</a:t>
            </a:r>
            <a:r>
              <a:rPr lang="en-US" sz="6400" b="0" i="0" dirty="0">
                <a:effectLst/>
                <a:latin typeface="Times New Roman" panose="02020603050405020304" pitchFamily="18" charset="0"/>
                <a:cs typeface="Times New Roman" panose="02020603050405020304" pitchFamily="18" charset="0"/>
              </a:rPr>
              <a:t> character. The character must be surrounded by single quotes, like ‘A' or ‘e’.</a:t>
            </a:r>
          </a:p>
          <a:p>
            <a:pPr marL="6160" indent="0">
              <a:buNone/>
            </a:pPr>
            <a:r>
              <a:rPr lang="en-US" sz="6400" b="1" dirty="0">
                <a:latin typeface="Times New Roman" panose="02020603050405020304" pitchFamily="18" charset="0"/>
                <a:cs typeface="Times New Roman" panose="02020603050405020304" pitchFamily="18" charset="0"/>
              </a:rPr>
              <a:t>        Ex: char </a:t>
            </a:r>
            <a:r>
              <a:rPr lang="en-US" sz="6400" b="1" dirty="0" err="1">
                <a:latin typeface="Times New Roman" panose="02020603050405020304" pitchFamily="18" charset="0"/>
                <a:cs typeface="Times New Roman" panose="02020603050405020304" pitchFamily="18" charset="0"/>
              </a:rPr>
              <a:t>myGrade</a:t>
            </a:r>
            <a:r>
              <a:rPr lang="en-US" sz="6400" b="1" dirty="0">
                <a:latin typeface="Times New Roman" panose="02020603050405020304" pitchFamily="18" charset="0"/>
                <a:cs typeface="Times New Roman" panose="02020603050405020304" pitchFamily="18" charset="0"/>
              </a:rPr>
              <a:t> = ‘A’;</a:t>
            </a:r>
            <a:endParaRPr lang="en-IN" sz="6400" b="1" dirty="0">
              <a:latin typeface="Times New Roman" panose="02020603050405020304" pitchFamily="18" charset="0"/>
              <a:cs typeface="Times New Roman" panose="02020603050405020304" pitchFamily="18" charset="0"/>
            </a:endParaRPr>
          </a:p>
          <a:p>
            <a:pPr marL="6160" indent="0" algn="just">
              <a:buNone/>
            </a:pPr>
            <a:r>
              <a:rPr lang="en-IN" sz="1700" dirty="0">
                <a:latin typeface="Times New Roman" panose="02020603050405020304" pitchFamily="18" charset="0"/>
                <a:cs typeface="Times New Roman" panose="02020603050405020304" pitchFamily="18" charset="0"/>
              </a:rPr>
              <a:t>         </a:t>
            </a:r>
          </a:p>
          <a:p>
            <a:pPr marL="6160" indent="0">
              <a:buNone/>
            </a:pPr>
            <a:endParaRPr lang="en-IN" sz="1600" b="1" u="sng" dirty="0">
              <a:latin typeface="Times New Roman" panose="02020603050405020304" pitchFamily="18" charset="0"/>
              <a:cs typeface="Times New Roman" panose="02020603050405020304" pitchFamily="18" charset="0"/>
            </a:endParaRPr>
          </a:p>
          <a:p>
            <a:pPr marL="6160" indent="0">
              <a:buNone/>
            </a:pPr>
            <a:endParaRPr lang="en-IN" sz="1600" dirty="0">
              <a:latin typeface="Times New Roman" panose="02020603050405020304" pitchFamily="18" charset="0"/>
              <a:cs typeface="Times New Roman" panose="02020603050405020304" pitchFamily="18" charset="0"/>
            </a:endParaRPr>
          </a:p>
          <a:p>
            <a:pPr marL="6160" indent="0">
              <a:buNone/>
            </a:pPr>
            <a:r>
              <a:rPr lang="en-IN" sz="1600" dirty="0">
                <a:latin typeface="Times New Roman" panose="02020603050405020304" pitchFamily="18" charset="0"/>
                <a:cs typeface="Times New Roman" panose="02020603050405020304" pitchFamily="18" charset="0"/>
              </a:rPr>
              <a:t>		</a:t>
            </a:r>
          </a:p>
          <a:p>
            <a:pPr marL="6160" indent="0">
              <a:buNone/>
            </a:pPr>
            <a:r>
              <a:rPr lang="en-IN"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467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74558-3DD8-4A0C-A47E-09D59FD3F72C}"/>
              </a:ext>
            </a:extLst>
          </p:cNvPr>
          <p:cNvSpPr>
            <a:spLocks noGrp="1"/>
          </p:cNvSpPr>
          <p:nvPr>
            <p:ph type="title"/>
          </p:nvPr>
        </p:nvSpPr>
        <p:spPr>
          <a:xfrm>
            <a:off x="527925" y="569161"/>
            <a:ext cx="7958331" cy="691230"/>
          </a:xfrm>
        </p:spPr>
        <p:txBody>
          <a:bodyPr>
            <a:normAutofit/>
          </a:bodyPr>
          <a:lstStyle/>
          <a:p>
            <a:pPr algn="l"/>
            <a:r>
              <a:rPr lang="en-IN" sz="3600" b="1" dirty="0">
                <a:latin typeface="Times New Roman" panose="02020603050405020304" pitchFamily="18" charset="0"/>
                <a:cs typeface="Times New Roman" panose="02020603050405020304" pitchFamily="18" charset="0"/>
              </a:rPr>
              <a:t>Literals</a:t>
            </a:r>
          </a:p>
        </p:txBody>
      </p:sp>
      <p:sp>
        <p:nvSpPr>
          <p:cNvPr id="3" name="Content Placeholder 2">
            <a:extLst>
              <a:ext uri="{FF2B5EF4-FFF2-40B4-BE49-F238E27FC236}">
                <a16:creationId xmlns:a16="http://schemas.microsoft.com/office/drawing/2014/main" xmlns="" id="{56E4BF7C-9564-4485-9893-4095967C289D}"/>
              </a:ext>
            </a:extLst>
          </p:cNvPr>
          <p:cNvSpPr>
            <a:spLocks noGrp="1"/>
          </p:cNvSpPr>
          <p:nvPr>
            <p:ph idx="1"/>
          </p:nvPr>
        </p:nvSpPr>
        <p:spPr>
          <a:xfrm>
            <a:off x="527925" y="1470454"/>
            <a:ext cx="8814486" cy="5156887"/>
          </a:xfrm>
        </p:spPr>
        <p:txBody>
          <a:bodyPr>
            <a:normAutofit lnSpcReduction="10000"/>
          </a:bodyPr>
          <a:lstStyle/>
          <a:p>
            <a:pPr marL="139700" marR="136525" indent="3810" algn="just">
              <a:spcAft>
                <a:spcPts val="0"/>
              </a:spcAft>
            </a:pPr>
            <a:r>
              <a:rPr lang="en-US" sz="1700" dirty="0">
                <a:effectLst/>
                <a:latin typeface="Times New Roman" panose="02020603050405020304" pitchFamily="18" charset="0"/>
                <a:ea typeface="Times New Roman" panose="02020603050405020304" pitchFamily="18" charset="0"/>
              </a:rPr>
              <a:t> Literals in Java are a sequence of characters (digits, letters, and other characters) that represent constant values to be stored in variables. Java language specifies five major types of literals. They are:</a:t>
            </a:r>
            <a:endParaRPr lang="en-IN" sz="1700" dirty="0">
              <a:effectLst/>
              <a:latin typeface="Times New Roman" panose="02020603050405020304" pitchFamily="18" charset="0"/>
              <a:ea typeface="Times New Roman" panose="02020603050405020304" pitchFamily="18" charset="0"/>
            </a:endParaRPr>
          </a:p>
          <a:p>
            <a:pPr marL="1143000" lvl="2" indent="-228600">
              <a:lnSpc>
                <a:spcPts val="1465"/>
              </a:lnSpc>
              <a:spcBef>
                <a:spcPts val="5"/>
              </a:spcBef>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Integer</a:t>
            </a:r>
            <a:r>
              <a:rPr lang="en-US" sz="1700" spc="-5"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Floating point</a:t>
            </a:r>
            <a:r>
              <a:rPr lang="en-US" sz="1700" spc="2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Character</a:t>
            </a:r>
            <a:r>
              <a:rPr lang="en-US" sz="1700" spc="1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String</a:t>
            </a:r>
            <a:r>
              <a:rPr lang="en-US" sz="1700" spc="3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0"/>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Boolean</a:t>
            </a:r>
            <a:r>
              <a:rPr lang="en-US" sz="1700" spc="5"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r>
              <a:rPr lang="en-US" sz="1700" dirty="0">
                <a:effectLst/>
                <a:latin typeface="Times New Roman" panose="02020603050405020304" pitchFamily="18" charset="0"/>
                <a:ea typeface="Times New Roman" panose="02020603050405020304" pitchFamily="18" charset="0"/>
              </a:rPr>
              <a:t>Each of them has a type associated with it. The type describes how the values behave and how they are stored.</a:t>
            </a:r>
          </a:p>
          <a:p>
            <a:r>
              <a:rPr lang="en-US" sz="1700" spc="20" dirty="0">
                <a:effectLst/>
                <a:latin typeface="Times New Roman" panose="02020603050405020304" pitchFamily="18" charset="0"/>
                <a:ea typeface="Times New Roman" panose="02020603050405020304" pitchFamily="18" charset="0"/>
              </a:rPr>
              <a:t>Integer </a:t>
            </a:r>
            <a:r>
              <a:rPr lang="en-US" sz="1700" spc="15" dirty="0">
                <a:effectLst/>
                <a:latin typeface="Times New Roman" panose="02020603050405020304" pitchFamily="18" charset="0"/>
                <a:ea typeface="Times New Roman" panose="02020603050405020304" pitchFamily="18" charset="0"/>
              </a:rPr>
              <a:t>literals: </a:t>
            </a:r>
            <a:r>
              <a:rPr lang="en-US" sz="1700" dirty="0">
                <a:effectLst/>
                <a:latin typeface="Times New Roman" panose="02020603050405020304" pitchFamily="18" charset="0"/>
                <a:ea typeface="Times New Roman" panose="02020603050405020304" pitchFamily="18" charset="0"/>
              </a:rPr>
              <a:t>An </a:t>
            </a:r>
            <a:r>
              <a:rPr lang="en-US" sz="1700" i="1" dirty="0">
                <a:effectLst/>
                <a:latin typeface="Times New Roman" panose="02020603050405020304" pitchFamily="18" charset="0"/>
                <a:ea typeface="Times New Roman" panose="02020603050405020304" pitchFamily="18" charset="0"/>
              </a:rPr>
              <a:t>integer </a:t>
            </a:r>
            <a:r>
              <a:rPr lang="en-US" sz="1700" dirty="0">
                <a:effectLst/>
                <a:latin typeface="Times New Roman" panose="02020603050405020304" pitchFamily="18" charset="0"/>
                <a:ea typeface="Times New Roman" panose="02020603050405020304" pitchFamily="18" charset="0"/>
              </a:rPr>
              <a:t>literal refers to a sequence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digits. There are three types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integers, namely, </a:t>
            </a:r>
            <a:r>
              <a:rPr lang="en-US" sz="1700" i="1" dirty="0">
                <a:effectLst/>
                <a:latin typeface="Times New Roman" panose="02020603050405020304" pitchFamily="18" charset="0"/>
                <a:ea typeface="Times New Roman" panose="02020603050405020304" pitchFamily="18" charset="0"/>
              </a:rPr>
              <a:t>decimal </a:t>
            </a:r>
            <a:r>
              <a:rPr lang="en-US" sz="1700" dirty="0">
                <a:effectLst/>
                <a:latin typeface="Times New Roman" panose="02020603050405020304" pitchFamily="18" charset="0"/>
                <a:ea typeface="Times New Roman" panose="02020603050405020304" pitchFamily="18" charset="0"/>
              </a:rPr>
              <a:t>integer, </a:t>
            </a:r>
            <a:r>
              <a:rPr lang="en-US" sz="1700" i="1" dirty="0">
                <a:effectLst/>
                <a:latin typeface="Times New Roman" panose="02020603050405020304" pitchFamily="18" charset="0"/>
                <a:ea typeface="Times New Roman" panose="02020603050405020304" pitchFamily="18" charset="0"/>
              </a:rPr>
              <a:t>octal </a:t>
            </a:r>
            <a:r>
              <a:rPr lang="en-US" sz="1700" dirty="0">
                <a:effectLst/>
                <a:latin typeface="Times New Roman" panose="02020603050405020304" pitchFamily="18" charset="0"/>
                <a:ea typeface="Times New Roman" panose="02020603050405020304" pitchFamily="18" charset="0"/>
              </a:rPr>
              <a:t>integer and </a:t>
            </a:r>
            <a:r>
              <a:rPr lang="en-US" sz="1700" i="1" dirty="0">
                <a:effectLst/>
                <a:latin typeface="Times New Roman" panose="02020603050405020304" pitchFamily="18" charset="0"/>
                <a:ea typeface="Times New Roman" panose="02020603050405020304" pitchFamily="18" charset="0"/>
              </a:rPr>
              <a:t>hexadecimal</a:t>
            </a:r>
            <a:r>
              <a:rPr lang="en-US" sz="1700" i="1" spc="7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integer</a:t>
            </a:r>
            <a:endParaRPr lang="en-IN" sz="1700" dirty="0">
              <a:effectLst/>
              <a:latin typeface="Times New Roman" panose="02020603050405020304" pitchFamily="18" charset="0"/>
              <a:ea typeface="Times New Roman" panose="02020603050405020304" pitchFamily="18" charset="0"/>
            </a:endParaRPr>
          </a:p>
          <a:p>
            <a:r>
              <a:rPr lang="en-US" sz="1700" dirty="0">
                <a:effectLst/>
                <a:latin typeface="Times New Roman" panose="02020603050405020304" pitchFamily="18" charset="0"/>
                <a:ea typeface="Times New Roman" panose="02020603050405020304" pitchFamily="18" charset="0"/>
              </a:rPr>
              <a:t>Decimal integer literals consist of a set of digits, 0 through 9, preceded by an optional minus sign. Valid examples </a:t>
            </a:r>
            <a:r>
              <a:rPr lang="en-US" sz="1700" spc="1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decimal integer constants are: 123, -321,</a:t>
            </a:r>
            <a:r>
              <a:rPr lang="en-US" sz="1700" spc="-4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0654321</a:t>
            </a:r>
          </a:p>
          <a:p>
            <a:r>
              <a:rPr lang="en-US" sz="1700" dirty="0">
                <a:effectLst/>
                <a:latin typeface="Times New Roman" panose="02020603050405020304" pitchFamily="18" charset="0"/>
                <a:ea typeface="Times New Roman" panose="02020603050405020304" pitchFamily="18" charset="0"/>
              </a:rPr>
              <a:t>An </a:t>
            </a:r>
            <a:r>
              <a:rPr lang="en-US" sz="1700" i="1" dirty="0">
                <a:effectLst/>
                <a:latin typeface="Times New Roman" panose="02020603050405020304" pitchFamily="18" charset="0"/>
                <a:ea typeface="Times New Roman" panose="02020603050405020304" pitchFamily="18" charset="0"/>
              </a:rPr>
              <a:t>octal </a:t>
            </a:r>
            <a:r>
              <a:rPr lang="en-US" sz="1700" dirty="0">
                <a:effectLst/>
                <a:latin typeface="Times New Roman" panose="02020603050405020304" pitchFamily="18" charset="0"/>
                <a:ea typeface="Times New Roman" panose="02020603050405020304" pitchFamily="18" charset="0"/>
              </a:rPr>
              <a:t>integer literal consists of any combination of digits from the set 0 through 7, with a leading 0. Some examples of octal integer are: 037, 00435, 0551</a:t>
            </a:r>
            <a:endParaRPr lang="en-IN" sz="1700" dirty="0">
              <a:effectLst/>
              <a:latin typeface="Times New Roman" panose="02020603050405020304" pitchFamily="18" charset="0"/>
              <a:ea typeface="Times New Roman" panose="02020603050405020304" pitchFamily="18" charset="0"/>
            </a:endParaRPr>
          </a:p>
          <a:p>
            <a:r>
              <a:rPr lang="en-US" sz="1700" dirty="0">
                <a:effectLst/>
                <a:latin typeface="Times New Roman" panose="02020603050405020304" pitchFamily="18" charset="0"/>
                <a:ea typeface="Times New Roman" panose="02020603050405020304" pitchFamily="18" charset="0"/>
              </a:rPr>
              <a:t>A sequence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digits preceded by 0x or 0X </a:t>
            </a:r>
            <a:r>
              <a:rPr lang="en-US" sz="1700" spc="-25" dirty="0">
                <a:effectLst/>
                <a:latin typeface="Times New Roman" panose="02020603050405020304" pitchFamily="18" charset="0"/>
                <a:ea typeface="Times New Roman" panose="02020603050405020304" pitchFamily="18" charset="0"/>
              </a:rPr>
              <a:t>is </a:t>
            </a:r>
            <a:r>
              <a:rPr lang="en-US" sz="1700" dirty="0">
                <a:effectLst/>
                <a:latin typeface="Times New Roman" panose="02020603050405020304" pitchFamily="18" charset="0"/>
                <a:ea typeface="Times New Roman" panose="02020603050405020304" pitchFamily="18" charset="0"/>
              </a:rPr>
              <a:t>considered as </a:t>
            </a:r>
            <a:r>
              <a:rPr lang="en-US" sz="1700" i="1" dirty="0">
                <a:effectLst/>
                <a:latin typeface="Times New Roman" panose="02020603050405020304" pitchFamily="18" charset="0"/>
                <a:ea typeface="Times New Roman" panose="02020603050405020304" pitchFamily="18" charset="0"/>
              </a:rPr>
              <a:t>hexadecimal </a:t>
            </a:r>
            <a:r>
              <a:rPr lang="en-US" sz="1700" dirty="0">
                <a:effectLst/>
                <a:latin typeface="Times New Roman" panose="02020603050405020304" pitchFamily="18" charset="0"/>
                <a:ea typeface="Times New Roman" panose="02020603050405020304" pitchFamily="18" charset="0"/>
              </a:rPr>
              <a:t>integer </a:t>
            </a:r>
            <a:endParaRPr lang="en-IN" sz="17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25765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arn(inVertic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9DB5B1-F8F1-4519-AD0F-A713CACB7088}"/>
              </a:ext>
            </a:extLst>
          </p:cNvPr>
          <p:cNvSpPr>
            <a:spLocks noGrp="1"/>
          </p:cNvSpPr>
          <p:nvPr>
            <p:ph idx="1"/>
          </p:nvPr>
        </p:nvSpPr>
        <p:spPr>
          <a:xfrm>
            <a:off x="634314" y="1425145"/>
            <a:ext cx="8980236" cy="5349728"/>
          </a:xfrm>
        </p:spPr>
        <p:txBody>
          <a:bodyPr/>
          <a:lstStyle/>
          <a:p>
            <a:r>
              <a:rPr lang="en-US" sz="1800" b="1" dirty="0">
                <a:effectLst/>
                <a:latin typeface="Times New Roman" panose="02020603050405020304" pitchFamily="18" charset="0"/>
                <a:ea typeface="Times New Roman" panose="02020603050405020304" pitchFamily="18" charset="0"/>
              </a:rPr>
              <a:t>Floating point literals: </a:t>
            </a:r>
            <a:r>
              <a:rPr lang="en-US" sz="1800" dirty="0">
                <a:effectLst/>
                <a:latin typeface="Times New Roman" panose="02020603050405020304" pitchFamily="18" charset="0"/>
                <a:ea typeface="Times New Roman" panose="02020603050405020304" pitchFamily="18" charset="0"/>
              </a:rPr>
              <a:t>Integer numbers are inadequate to represent quantities that vary continuously, such as distances, heights, temperatures, prices, and so on. These quantities are represented by numbers containing fractional parts like 17.548. Such numbers are called </a:t>
            </a:r>
            <a:r>
              <a:rPr lang="en-US" sz="1800" i="1" dirty="0">
                <a:effectLst/>
                <a:latin typeface="Times New Roman" panose="02020603050405020304" pitchFamily="18" charset="0"/>
                <a:ea typeface="Times New Roman" panose="02020603050405020304" pitchFamily="18" charset="0"/>
              </a:rPr>
              <a:t>real (or floating point) </a:t>
            </a:r>
            <a:r>
              <a:rPr lang="en-US" sz="1800" dirty="0">
                <a:effectLst/>
                <a:latin typeface="Times New Roman" panose="02020603050405020304" pitchFamily="18" charset="0"/>
                <a:ea typeface="Times New Roman" panose="02020603050405020304" pitchFamily="18" charset="0"/>
              </a:rPr>
              <a:t>constants. </a:t>
            </a:r>
          </a:p>
          <a:p>
            <a:r>
              <a:rPr lang="en-US" sz="1800" b="1" dirty="0">
                <a:effectLst/>
                <a:latin typeface="Times New Roman" panose="02020603050405020304" pitchFamily="18" charset="0"/>
                <a:ea typeface="Times New Roman" panose="02020603050405020304" pitchFamily="18" charset="0"/>
              </a:rPr>
              <a:t>Single Character literals: </a:t>
            </a:r>
            <a:r>
              <a:rPr lang="en-US" sz="1800" dirty="0">
                <a:effectLst/>
                <a:latin typeface="Times New Roman" panose="02020603050405020304" pitchFamily="18" charset="0"/>
                <a:ea typeface="Times New Roman" panose="02020603050405020304" pitchFamily="18" charset="0"/>
              </a:rPr>
              <a:t>A single literal contains a single character enclosed within a pair of single quote marks. Examples of character constants are: '5', 'X', ‘;’</a:t>
            </a:r>
          </a:p>
          <a:p>
            <a:r>
              <a:rPr lang="en-US" sz="1800" b="1" dirty="0">
                <a:effectLst/>
                <a:latin typeface="Times New Roman" panose="02020603050405020304" pitchFamily="18" charset="0"/>
                <a:ea typeface="Times New Roman" panose="02020603050405020304" pitchFamily="18" charset="0"/>
              </a:rPr>
              <a:t>String literals: </a:t>
            </a:r>
            <a:r>
              <a:rPr lang="en-US" sz="1800" dirty="0">
                <a:effectLst/>
                <a:latin typeface="Times New Roman" panose="02020603050405020304" pitchFamily="18" charset="0"/>
                <a:ea typeface="Times New Roman" panose="02020603050405020304" pitchFamily="18" charset="0"/>
              </a:rPr>
              <a:t>A string literal is a sequence of characters enclosed between double quotes. The characters may be alphabets, digits, special characters and blank spaces. Examples are: "Hello Java", "1997", "WELL DONE", "?..!", "5+3", "X".</a:t>
            </a:r>
            <a:endParaRPr lang="en-IN"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Boolean literals: </a:t>
            </a:r>
            <a:r>
              <a:rPr lang="en-US" sz="1800" dirty="0">
                <a:effectLst/>
                <a:latin typeface="Times New Roman" panose="02020603050405020304" pitchFamily="18" charset="0"/>
                <a:ea typeface="Times New Roman" panose="02020603050405020304" pitchFamily="18" charset="0"/>
              </a:rPr>
              <a:t>Boolean literals include true or false values.</a:t>
            </a:r>
          </a:p>
          <a:p>
            <a:pPr marL="6160" indent="0">
              <a:buNone/>
            </a:pPr>
            <a:r>
              <a:rPr lang="en-US" sz="1800" dirty="0">
                <a:effectLst/>
                <a:latin typeface="Times New Roman" panose="02020603050405020304" pitchFamily="18" charset="0"/>
                <a:ea typeface="Times New Roman" panose="02020603050405020304" pitchFamily="18" charset="0"/>
              </a:rPr>
              <a:t>      Ex: </a:t>
            </a:r>
            <a:r>
              <a:rPr lang="en-US" sz="1800" dirty="0" err="1">
                <a:effectLst/>
                <a:latin typeface="Times New Roman" panose="02020603050405020304" pitchFamily="18" charset="0"/>
                <a:ea typeface="Times New Roman" panose="02020603050405020304" pitchFamily="18" charset="0"/>
              </a:rPr>
              <a:t>boolean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MyValue</a:t>
            </a:r>
            <a:r>
              <a:rPr lang="en-US" sz="1800" dirty="0">
                <a:effectLst/>
                <a:latin typeface="Times New Roman" panose="02020603050405020304" pitchFamily="18" charset="0"/>
                <a:ea typeface="Times New Roman" panose="02020603050405020304" pitchFamily="18" charset="0"/>
              </a:rPr>
              <a:t> = true;</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329200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2393C-9362-4B4A-BB0C-AD3DD2CE90D0}"/>
              </a:ext>
            </a:extLst>
          </p:cNvPr>
          <p:cNvSpPr>
            <a:spLocks noGrp="1"/>
          </p:cNvSpPr>
          <p:nvPr>
            <p:ph type="title"/>
          </p:nvPr>
        </p:nvSpPr>
        <p:spPr>
          <a:xfrm>
            <a:off x="724930" y="371452"/>
            <a:ext cx="7562624" cy="814798"/>
          </a:xfrm>
        </p:spPr>
        <p:txBody>
          <a:bodyPr>
            <a:normAutofit/>
          </a:bodyPr>
          <a:lstStyle/>
          <a:p>
            <a:pPr algn="ctr"/>
            <a:r>
              <a:rPr lang="en-IN" sz="2800" dirty="0">
                <a:latin typeface="Times New Roman" panose="02020603050405020304" pitchFamily="18" charset="0"/>
                <a:cs typeface="Times New Roman" panose="02020603050405020304" pitchFamily="18" charset="0"/>
              </a:rPr>
              <a:t>Variable</a:t>
            </a:r>
          </a:p>
        </p:txBody>
      </p:sp>
      <p:sp>
        <p:nvSpPr>
          <p:cNvPr id="3" name="Content Placeholder 2">
            <a:extLst>
              <a:ext uri="{FF2B5EF4-FFF2-40B4-BE49-F238E27FC236}">
                <a16:creationId xmlns:a16="http://schemas.microsoft.com/office/drawing/2014/main" xmlns="" id="{7CF2C69A-ACF2-4AFE-888D-9DC80B2B9979}"/>
              </a:ext>
            </a:extLst>
          </p:cNvPr>
          <p:cNvSpPr>
            <a:spLocks noGrp="1"/>
          </p:cNvSpPr>
          <p:nvPr>
            <p:ph idx="1"/>
          </p:nvPr>
        </p:nvSpPr>
        <p:spPr>
          <a:xfrm>
            <a:off x="724930" y="1544931"/>
            <a:ext cx="8510680" cy="4764841"/>
          </a:xfrm>
        </p:spPr>
        <p:txBody>
          <a:bodyPr>
            <a:normAutofit/>
          </a:bodyPr>
          <a:lstStyle/>
          <a:p>
            <a:r>
              <a:rPr lang="en-US" sz="1800" b="0" i="0" dirty="0">
                <a:effectLst/>
                <a:latin typeface="Times New Roman" panose="02020603050405020304" pitchFamily="18" charset="0"/>
                <a:cs typeface="Times New Roman" panose="02020603050405020304" pitchFamily="18" charset="0"/>
              </a:rPr>
              <a:t>Variables are containers for storing data values.</a:t>
            </a:r>
          </a:p>
          <a:p>
            <a:r>
              <a:rPr lang="en-US" sz="1800" b="0" i="0" dirty="0">
                <a:effectLst/>
                <a:latin typeface="Times New Roman" panose="02020603050405020304" pitchFamily="18" charset="0"/>
                <a:cs typeface="Times New Roman" panose="02020603050405020304" pitchFamily="18" charset="0"/>
              </a:rPr>
              <a:t>In Java, there are different </a:t>
            </a:r>
            <a:r>
              <a:rPr lang="en-US" sz="1800" b="1" i="0" dirty="0">
                <a:effectLst/>
                <a:latin typeface="Times New Roman" panose="02020603050405020304" pitchFamily="18" charset="0"/>
                <a:cs typeface="Times New Roman" panose="02020603050405020304" pitchFamily="18" charset="0"/>
              </a:rPr>
              <a:t>types</a:t>
            </a:r>
            <a:r>
              <a:rPr lang="en-US" sz="1800" b="0" i="0" dirty="0">
                <a:effectLst/>
                <a:latin typeface="Times New Roman" panose="02020603050405020304" pitchFamily="18" charset="0"/>
                <a:cs typeface="Times New Roman" panose="02020603050405020304" pitchFamily="18" charset="0"/>
              </a:rPr>
              <a:t> of variables, for example:</a:t>
            </a:r>
            <a:endParaRPr lang="en-US" sz="1800" dirty="0">
              <a:latin typeface="Times New Roman" panose="02020603050405020304" pitchFamily="18" charset="0"/>
              <a:cs typeface="Times New Roman" panose="02020603050405020304" pitchFamily="18" charset="0"/>
            </a:endParaRPr>
          </a:p>
          <a:p>
            <a:pPr marL="6160" indent="0">
              <a:buNone/>
            </a:pPr>
            <a:r>
              <a:rPr lang="en-US" sz="1800" dirty="0">
                <a:latin typeface="Times New Roman" panose="02020603050405020304" pitchFamily="18" charset="0"/>
                <a:cs typeface="Times New Roman" panose="02020603050405020304" pitchFamily="18" charset="0"/>
              </a:rPr>
              <a:t>    int, float, String, char, </a:t>
            </a:r>
            <a:r>
              <a:rPr lang="en-US" sz="1800" dirty="0" err="1">
                <a:latin typeface="Times New Roman" panose="02020603050405020304" pitchFamily="18" charset="0"/>
                <a:cs typeface="Times New Roman" panose="02020603050405020304" pitchFamily="18" charset="0"/>
              </a:rPr>
              <a:t>boolean</a:t>
            </a:r>
            <a:endParaRPr lang="en-US" sz="1800" dirty="0">
              <a:latin typeface="Times New Roman" panose="02020603050405020304" pitchFamily="18" charset="0"/>
              <a:cs typeface="Times New Roman" panose="02020603050405020304" pitchFamily="18" charset="0"/>
            </a:endParaRPr>
          </a:p>
          <a:p>
            <a:r>
              <a:rPr lang="en-US" sz="1800" u="sng" dirty="0">
                <a:latin typeface="Times New Roman" panose="02020603050405020304" pitchFamily="18" charset="0"/>
                <a:cs typeface="Times New Roman" panose="02020603050405020304" pitchFamily="18" charset="0"/>
              </a:rPr>
              <a:t>Declaring(creating) variables</a:t>
            </a:r>
          </a:p>
          <a:p>
            <a:pPr marL="457010" lvl="1" indent="0">
              <a:buNone/>
            </a:pPr>
            <a:r>
              <a:rPr lang="en-US" sz="1600" dirty="0">
                <a:latin typeface="Times New Roman" panose="02020603050405020304" pitchFamily="18" charset="0"/>
                <a:cs typeface="Times New Roman" panose="02020603050405020304" pitchFamily="18" charset="0"/>
              </a:rPr>
              <a:t>Type variable = value;</a:t>
            </a:r>
          </a:p>
          <a:p>
            <a:pPr marL="457010" lvl="1" indent="0">
              <a:buNone/>
            </a:pPr>
            <a:r>
              <a:rPr lang="en-IN" sz="1600" dirty="0">
                <a:latin typeface="Times New Roman" panose="02020603050405020304" pitchFamily="18" charset="0"/>
                <a:cs typeface="Times New Roman" panose="02020603050405020304" pitchFamily="18" charset="0"/>
              </a:rPr>
              <a:t>Ex: 1)int number = 10;</a:t>
            </a:r>
          </a:p>
          <a:p>
            <a:pPr marL="457010" lvl="1" indent="0">
              <a:buNone/>
            </a:pPr>
            <a:r>
              <a:rPr lang="en-IN" sz="1600" dirty="0">
                <a:latin typeface="Times New Roman" panose="02020603050405020304" pitchFamily="18" charset="0"/>
                <a:cs typeface="Times New Roman" panose="02020603050405020304" pitchFamily="18" charset="0"/>
              </a:rPr>
              <a:t>     2) String name = “BBHC”;</a:t>
            </a:r>
          </a:p>
          <a:p>
            <a:pPr marL="457010" lvl="1" indent="0">
              <a:buNone/>
            </a:pPr>
            <a:r>
              <a:rPr lang="en-IN" sz="1600" dirty="0">
                <a:latin typeface="Times New Roman" panose="02020603050405020304" pitchFamily="18" charset="0"/>
                <a:cs typeface="Times New Roman" panose="02020603050405020304" pitchFamily="18" charset="0"/>
              </a:rPr>
              <a:t>3)final int </a:t>
            </a:r>
            <a:r>
              <a:rPr lang="en-IN" sz="1600" dirty="0" err="1">
                <a:latin typeface="Times New Roman" panose="02020603050405020304" pitchFamily="18" charset="0"/>
                <a:cs typeface="Times New Roman" panose="02020603050405020304" pitchFamily="18" charset="0"/>
              </a:rPr>
              <a:t>num</a:t>
            </a:r>
            <a:r>
              <a:rPr lang="en-IN" sz="1600" dirty="0">
                <a:latin typeface="Times New Roman" panose="02020603050405020304" pitchFamily="18" charset="0"/>
                <a:cs typeface="Times New Roman" panose="02020603050405020304" pitchFamily="18" charset="0"/>
              </a:rPr>
              <a:t> = 5;</a:t>
            </a:r>
          </a:p>
          <a:p>
            <a:pPr marL="457010" lvl="1" indent="0">
              <a:buNone/>
            </a:pPr>
            <a:r>
              <a:rPr lang="en-IN" sz="1600" dirty="0" err="1">
                <a:latin typeface="Times New Roman" panose="02020603050405020304" pitchFamily="18" charset="0"/>
                <a:cs typeface="Times New Roman" panose="02020603050405020304" pitchFamily="18" charset="0"/>
              </a:rPr>
              <a:t>num</a:t>
            </a:r>
            <a:r>
              <a:rPr lang="en-IN" sz="1600" dirty="0">
                <a:latin typeface="Times New Roman" panose="02020603050405020304" pitchFamily="18" charset="0"/>
                <a:cs typeface="Times New Roman" panose="02020603050405020304" pitchFamily="18" charset="0"/>
              </a:rPr>
              <a:t> = 20;  // it will generate an error</a:t>
            </a:r>
          </a:p>
          <a:p>
            <a:pPr marL="457010" lvl="1" indent="0">
              <a:buNone/>
            </a:pPr>
            <a:r>
              <a:rPr lang="en-IN" sz="1600" dirty="0">
                <a:latin typeface="Times New Roman" panose="02020603050405020304" pitchFamily="18" charset="0"/>
                <a:cs typeface="Times New Roman" panose="02020603050405020304" pitchFamily="18" charset="0"/>
              </a:rPr>
              <a:t>4) int a = 2, b = 4, c ;</a:t>
            </a:r>
          </a:p>
          <a:p>
            <a:pPr marL="457010" lvl="1" inden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7159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72E45E-12A2-4D5A-BC6D-2714F89F9DD3}"/>
              </a:ext>
            </a:extLst>
          </p:cNvPr>
          <p:cNvSpPr>
            <a:spLocks noGrp="1"/>
          </p:cNvSpPr>
          <p:nvPr>
            <p:ph idx="1"/>
          </p:nvPr>
        </p:nvSpPr>
        <p:spPr>
          <a:xfrm>
            <a:off x="601361" y="1231557"/>
            <a:ext cx="8963761" cy="5626443"/>
          </a:xfrm>
        </p:spPr>
        <p:txBody>
          <a:bodyPr/>
          <a:lstStyle/>
          <a:p>
            <a:r>
              <a:rPr lang="en-US" sz="1800" dirty="0">
                <a:effectLst/>
                <a:latin typeface="Times New Roman" panose="02020603050405020304" pitchFamily="18" charset="0"/>
                <a:ea typeface="Times New Roman" panose="02020603050405020304" pitchFamily="18" charset="0"/>
              </a:rPr>
              <a:t>Dynamic Initialization</a:t>
            </a:r>
          </a:p>
          <a:p>
            <a:r>
              <a:rPr lang="en-US" sz="1800" dirty="0">
                <a:effectLst/>
                <a:latin typeface="Times New Roman" panose="02020603050405020304" pitchFamily="18" charset="0"/>
                <a:ea typeface="Times New Roman" panose="02020603050405020304" pitchFamily="18" charset="0"/>
              </a:rPr>
              <a:t>Java allows variables to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initialized dynamically, using any expression valid at the time the variable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declared.  For example </a:t>
            </a:r>
          </a:p>
          <a:p>
            <a:pPr marL="450850" marR="361823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class </a:t>
            </a:r>
            <a:r>
              <a:rPr lang="en-US" sz="1600" dirty="0" err="1">
                <a:effectLst/>
                <a:latin typeface="Times New Roman" panose="02020603050405020304" pitchFamily="18" charset="0"/>
                <a:ea typeface="Times New Roman" panose="02020603050405020304" pitchFamily="18" charset="0"/>
              </a:rPr>
              <a:t>DynInit</a:t>
            </a:r>
            <a:endParaRPr lang="en-IN" sz="1600" dirty="0">
              <a:effectLst/>
              <a:latin typeface="Times New Roman" panose="02020603050405020304" pitchFamily="18" charset="0"/>
              <a:ea typeface="Times New Roman" panose="02020603050405020304" pitchFamily="18" charset="0"/>
            </a:endParaRPr>
          </a:p>
          <a:p>
            <a:pPr marL="450850" lvl="1" indent="0">
              <a:lnSpc>
                <a:spcPts val="1355"/>
              </a:lnSpc>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pPr marL="1047750" marR="3039745" lvl="1" indent="0">
              <a:lnSpc>
                <a:spcPct val="98000"/>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public static void main (String </a:t>
            </a:r>
            <a:r>
              <a:rPr lang="en-US" sz="1600" dirty="0" err="1">
                <a:effectLst/>
                <a:latin typeface="Times New Roman" panose="02020603050405020304" pitchFamily="18" charset="0"/>
                <a:ea typeface="Times New Roman" panose="02020603050405020304" pitchFamily="18" charset="0"/>
              </a:rPr>
              <a:t>args</a:t>
            </a:r>
            <a:r>
              <a:rPr lang="en-US" sz="1600" dirty="0">
                <a:effectLst/>
                <a:latin typeface="Times New Roman" panose="02020603050405020304" pitchFamily="18" charset="0"/>
                <a:ea typeface="Times New Roman" panose="02020603050405020304" pitchFamily="18" charset="0"/>
              </a:rPr>
              <a:t>[ ]) { </a:t>
            </a:r>
          </a:p>
          <a:p>
            <a:pPr marL="1047750" marR="3039745" lvl="1" indent="0">
              <a:lnSpc>
                <a:spcPct val="98000"/>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double radius=4, height=5;</a:t>
            </a:r>
          </a:p>
          <a:p>
            <a:pPr marL="1047750" marR="3039745" lvl="1" indent="0">
              <a:lnSpc>
                <a:spcPct val="98000"/>
              </a:lnSpc>
              <a:spcBef>
                <a:spcPts val="20"/>
              </a:spcBef>
              <a:spcAft>
                <a:spcPts val="0"/>
              </a:spcAft>
              <a:buNone/>
            </a:pPr>
            <a:endParaRPr lang="en-IN" sz="1600" dirty="0">
              <a:effectLst/>
              <a:latin typeface="Times New Roman" panose="02020603050405020304" pitchFamily="18" charset="0"/>
              <a:ea typeface="Times New Roman" panose="02020603050405020304" pitchFamily="18" charset="0"/>
            </a:endParaRPr>
          </a:p>
          <a:p>
            <a:pPr marL="899922" lvl="1" indent="0">
              <a:lnSpc>
                <a:spcPts val="1375"/>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 dynamically initialize volume</a:t>
            </a:r>
            <a:endParaRPr lang="en-IN" sz="1600" dirty="0">
              <a:effectLst/>
              <a:latin typeface="Times New Roman" panose="02020603050405020304" pitchFamily="18" charset="0"/>
              <a:ea typeface="Times New Roman" panose="02020603050405020304" pitchFamily="18" charset="0"/>
            </a:endParaRPr>
          </a:p>
          <a:p>
            <a:pPr marL="864362" marR="266954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	  double volume=3.1416 * radius * height; </a:t>
            </a:r>
          </a:p>
          <a:p>
            <a:pPr marL="864362" marR="266954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System.out.println</a:t>
            </a:r>
            <a:r>
              <a:rPr lang="en-US" sz="1600" dirty="0">
                <a:effectLst/>
                <a:latin typeface="Times New Roman" panose="02020603050405020304" pitchFamily="18" charset="0"/>
                <a:ea typeface="Times New Roman" panose="02020603050405020304" pitchFamily="18" charset="0"/>
              </a:rPr>
              <a:t>( “Volume is” + volume);</a:t>
            </a:r>
            <a:endParaRPr lang="en-IN" sz="1600" dirty="0">
              <a:effectLst/>
              <a:latin typeface="Times New Roman" panose="02020603050405020304" pitchFamily="18" charset="0"/>
              <a:ea typeface="Times New Roman" panose="02020603050405020304" pitchFamily="18" charset="0"/>
            </a:endParaRPr>
          </a:p>
          <a:p>
            <a:pPr marL="709422" lvl="1" indent="0">
              <a:lnSpc>
                <a:spcPts val="1345"/>
              </a:lnSpc>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pPr marL="450850" lvl="1" indent="0">
              <a:spcBef>
                <a:spcPts val="10"/>
              </a:spcBef>
              <a:spcAft>
                <a:spcPts val="0"/>
              </a:spcAft>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endParaRPr lang="en-IN" sz="1800" dirty="0">
              <a:effectLst/>
              <a:latin typeface="Times New Roman" panose="02020603050405020304" pitchFamily="18" charset="0"/>
              <a:ea typeface="Times New Roman" panose="02020603050405020304" pitchFamily="18" charset="0"/>
            </a:endParaRPr>
          </a:p>
          <a:p>
            <a:pPr marL="6160" indent="0">
              <a:buNone/>
            </a:pPr>
            <a:r>
              <a:rPr lang="en-IN" dirty="0"/>
              <a:t>     </a:t>
            </a:r>
          </a:p>
        </p:txBody>
      </p:sp>
    </p:spTree>
    <p:extLst>
      <p:ext uri="{BB962C8B-B14F-4D97-AF65-F5344CB8AC3E}">
        <p14:creationId xmlns:p14="http://schemas.microsoft.com/office/powerpoint/2010/main" xmlns="" val="36293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arn(inVertical)">
                                      <p:cBhvr>
                                        <p:cTn id="31" dur="500"/>
                                        <p:tgtEl>
                                          <p:spTgt spid="3">
                                            <p:txEl>
                                              <p:pRg st="10" end="10"/>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9D1FD6-46A9-4633-A6AB-5B35B68EBB54}"/>
              </a:ext>
            </a:extLst>
          </p:cNvPr>
          <p:cNvSpPr>
            <a:spLocks noGrp="1"/>
          </p:cNvSpPr>
          <p:nvPr>
            <p:ph type="title"/>
          </p:nvPr>
        </p:nvSpPr>
        <p:spPr>
          <a:xfrm>
            <a:off x="799484" y="676251"/>
            <a:ext cx="7958331" cy="575901"/>
          </a:xfrm>
        </p:spPr>
        <p:txBody>
          <a:bodyPr>
            <a:normAutofit fontScale="90000"/>
          </a:bodyPr>
          <a:lstStyle/>
          <a:p>
            <a:pPr algn="l"/>
            <a:r>
              <a:rPr lang="en-US" sz="2700" spc="10" dirty="0">
                <a:effectLst/>
                <a:latin typeface="Times New Roman" panose="02020603050405020304" pitchFamily="18" charset="0"/>
                <a:ea typeface="Times New Roman" panose="02020603050405020304" pitchFamily="18" charset="0"/>
              </a:rPr>
              <a:t>Scope </a:t>
            </a:r>
            <a:r>
              <a:rPr lang="en-US" sz="2700" spc="25" dirty="0">
                <a:effectLst/>
                <a:latin typeface="Times New Roman" panose="02020603050405020304" pitchFamily="18" charset="0"/>
                <a:ea typeface="Times New Roman" panose="02020603050405020304" pitchFamily="18" charset="0"/>
              </a:rPr>
              <a:t>and </a:t>
            </a:r>
            <a:r>
              <a:rPr lang="en-US" sz="2700" dirty="0">
                <a:effectLst/>
                <a:latin typeface="Times New Roman" panose="02020603050405020304" pitchFamily="18" charset="0"/>
                <a:ea typeface="Times New Roman" panose="02020603050405020304" pitchFamily="18" charset="0"/>
              </a:rPr>
              <a:t>lifetime of</a:t>
            </a:r>
            <a:r>
              <a:rPr lang="en-US" sz="2700" spc="5" dirty="0">
                <a:effectLst/>
                <a:latin typeface="Times New Roman" panose="02020603050405020304" pitchFamily="18" charset="0"/>
                <a:ea typeface="Times New Roman" panose="02020603050405020304" pitchFamily="18" charset="0"/>
              </a:rPr>
              <a:t> </a:t>
            </a:r>
            <a:r>
              <a:rPr lang="en-US" sz="2700" spc="20" dirty="0">
                <a:effectLst/>
                <a:latin typeface="Times New Roman" panose="02020603050405020304" pitchFamily="18" charset="0"/>
                <a:ea typeface="Times New Roman" panose="02020603050405020304" pitchFamily="18" charset="0"/>
              </a:rPr>
              <a:t>variables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D5674BD8-16D6-40F0-947C-E6AF6BAF7A3D}"/>
              </a:ext>
            </a:extLst>
          </p:cNvPr>
          <p:cNvSpPr>
            <a:spLocks noGrp="1"/>
          </p:cNvSpPr>
          <p:nvPr>
            <p:ph idx="1"/>
          </p:nvPr>
        </p:nvSpPr>
        <p:spPr>
          <a:xfrm>
            <a:off x="799484" y="1524000"/>
            <a:ext cx="7958331" cy="4542420"/>
          </a:xfrm>
        </p:spPr>
        <p:txBody>
          <a:bodyPr/>
          <a:lstStyle/>
          <a:p>
            <a:r>
              <a:rPr lang="en-US" sz="1800" dirty="0">
                <a:effectLst/>
                <a:latin typeface="Times New Roman" panose="02020603050405020304" pitchFamily="18" charset="0"/>
                <a:ea typeface="Times New Roman" panose="02020603050405020304" pitchFamily="18" charset="0"/>
              </a:rPr>
              <a:t>Java allows variables to be declared within any block. A block is begun with an opening curly brace and ended by a closing curly brace. </a:t>
            </a:r>
          </a:p>
          <a:p>
            <a:r>
              <a:rPr lang="en-US" sz="1800" dirty="0">
                <a:effectLst/>
                <a:latin typeface="Times New Roman" panose="02020603050405020304" pitchFamily="18" charset="0"/>
                <a:ea typeface="Times New Roman" panose="02020603050405020304" pitchFamily="18" charset="0"/>
              </a:rPr>
              <a:t>A block defines a scope. Thus, each time you start a new block, you are creating a new scope.</a:t>
            </a:r>
          </a:p>
          <a:p>
            <a:r>
              <a:rPr lang="en-US" sz="1800" dirty="0">
                <a:effectLst/>
                <a:latin typeface="Times New Roman" panose="02020603050405020304" pitchFamily="18" charset="0"/>
                <a:ea typeface="Times New Roman" panose="02020603050405020304" pitchFamily="18" charset="0"/>
              </a:rPr>
              <a:t>It determines the lifetime of those objects.</a:t>
            </a:r>
          </a:p>
          <a:p>
            <a:r>
              <a:rPr lang="en-US" sz="1800" dirty="0">
                <a:effectLst/>
                <a:latin typeface="Times New Roman" panose="02020603050405020304" pitchFamily="18" charset="0"/>
                <a:ea typeface="Times New Roman" panose="02020603050405020304" pitchFamily="18" charset="0"/>
              </a:rPr>
              <a:t>Many other computer languages define two general categories of scopes: global and local. Although supported by Java</a:t>
            </a:r>
            <a:r>
              <a:rPr lang="en-US" sz="1800" dirty="0">
                <a:latin typeface="Times New Roman" panose="02020603050405020304" pitchFamily="18" charset="0"/>
                <a:ea typeface="Times New Roman" panose="02020603050405020304" pitchFamily="18" charset="0"/>
              </a:rPr>
              <a:t>.</a:t>
            </a:r>
          </a:p>
          <a:p>
            <a:r>
              <a:rPr lang="en-US" sz="1800" dirty="0">
                <a:effectLst/>
                <a:latin typeface="Times New Roman" panose="02020603050405020304" pitchFamily="18" charset="0"/>
                <a:ea typeface="Times New Roman" panose="02020603050405020304" pitchFamily="18" charset="0"/>
              </a:rPr>
              <a:t>The most important scopes in Java are those defined by a class and those defined by a method.</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The scope defined by a method begins with its opening curly brace.</a:t>
            </a:r>
          </a:p>
          <a:p>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that method has parameters, they too are included within the method’s scope.</a:t>
            </a:r>
            <a:endParaRPr lang="en-IN" dirty="0"/>
          </a:p>
        </p:txBody>
      </p:sp>
    </p:spTree>
    <p:extLst>
      <p:ext uri="{BB962C8B-B14F-4D97-AF65-F5344CB8AC3E}">
        <p14:creationId xmlns:p14="http://schemas.microsoft.com/office/powerpoint/2010/main" xmlns="" val="188538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1051</TotalTime>
  <Words>1219</Words>
  <Application>Microsoft Office PowerPoint</Application>
  <PresentationFormat>Custom</PresentationFormat>
  <Paragraphs>274</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Slide 1</vt:lpstr>
      <vt:lpstr>Java’s Primitive Types</vt:lpstr>
      <vt:lpstr>Numbers </vt:lpstr>
      <vt:lpstr>Slide 4</vt:lpstr>
      <vt:lpstr>Literals</vt:lpstr>
      <vt:lpstr>Slide 6</vt:lpstr>
      <vt:lpstr>Variable</vt:lpstr>
      <vt:lpstr>Slide 8</vt:lpstr>
      <vt:lpstr>Scope and lifetime of variables </vt:lpstr>
      <vt:lpstr>Slide 10</vt:lpstr>
      <vt:lpstr>Operators </vt:lpstr>
      <vt:lpstr>Slide 12</vt:lpstr>
      <vt:lpstr>Slide 13</vt:lpstr>
      <vt:lpstr>Example for Increment and Decrement operators</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Trivarna Asst. Professor Dr. B.B. Hedge College Kundapura</dc:title>
  <dc:creator>SHK</dc:creator>
  <cp:lastModifiedBy>BBH</cp:lastModifiedBy>
  <cp:revision>45</cp:revision>
  <dcterms:created xsi:type="dcterms:W3CDTF">2020-09-01T07:17:24Z</dcterms:created>
  <dcterms:modified xsi:type="dcterms:W3CDTF">2020-10-27T08:50:20Z</dcterms:modified>
</cp:coreProperties>
</file>